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1143" r:id="rId2"/>
    <p:sldId id="972" r:id="rId3"/>
    <p:sldId id="1560" r:id="rId4"/>
    <p:sldId id="1351" r:id="rId5"/>
    <p:sldId id="1374" r:id="rId6"/>
    <p:sldId id="1375" r:id="rId7"/>
    <p:sldId id="1376" r:id="rId8"/>
    <p:sldId id="1377" r:id="rId9"/>
    <p:sldId id="1308" r:id="rId10"/>
    <p:sldId id="1473" r:id="rId11"/>
    <p:sldId id="1620" r:id="rId12"/>
    <p:sldId id="1561" r:id="rId13"/>
    <p:sldId id="1563" r:id="rId14"/>
    <p:sldId id="1564" r:id="rId15"/>
    <p:sldId id="1565" r:id="rId16"/>
    <p:sldId id="1567" r:id="rId17"/>
    <p:sldId id="1532" r:id="rId18"/>
    <p:sldId id="1621" r:id="rId19"/>
    <p:sldId id="1622" r:id="rId20"/>
    <p:sldId id="1619" r:id="rId21"/>
    <p:sldId id="1577" r:id="rId22"/>
    <p:sldId id="1578" r:id="rId23"/>
    <p:sldId id="1373" r:id="rId24"/>
    <p:sldId id="1192" r:id="rId25"/>
    <p:sldId id="1193" r:id="rId26"/>
    <p:sldId id="484" r:id="rId27"/>
    <p:sldId id="502" r:id="rId28"/>
    <p:sldId id="499" r:id="rId29"/>
    <p:sldId id="1476" r:id="rId30"/>
    <p:sldId id="1477" r:id="rId31"/>
    <p:sldId id="1583" r:id="rId32"/>
    <p:sldId id="1362" r:id="rId33"/>
    <p:sldId id="1623" r:id="rId34"/>
    <p:sldId id="1582" r:id="rId35"/>
    <p:sldId id="1554" r:id="rId36"/>
    <p:sldId id="1580" r:id="rId37"/>
    <p:sldId id="1624" r:id="rId38"/>
    <p:sldId id="1584" r:id="rId39"/>
    <p:sldId id="1478" r:id="rId40"/>
    <p:sldId id="1479" r:id="rId41"/>
    <p:sldId id="1585" r:id="rId42"/>
    <p:sldId id="1586" r:id="rId43"/>
    <p:sldId id="439" r:id="rId44"/>
    <p:sldId id="440" r:id="rId45"/>
    <p:sldId id="1300" r:id="rId46"/>
    <p:sldId id="1291" r:id="rId47"/>
    <p:sldId id="1301" r:id="rId48"/>
    <p:sldId id="1625" r:id="rId49"/>
    <p:sldId id="1588" r:id="rId50"/>
    <p:sldId id="1589" r:id="rId51"/>
    <p:sldId id="1591" r:id="rId52"/>
    <p:sldId id="1590" r:id="rId53"/>
    <p:sldId id="1595" r:id="rId54"/>
    <p:sldId id="1626" r:id="rId55"/>
    <p:sldId id="1627" r:id="rId56"/>
    <p:sldId id="1629" r:id="rId57"/>
    <p:sldId id="1628" r:id="rId58"/>
    <p:sldId id="1609" r:id="rId59"/>
    <p:sldId id="1608" r:id="rId60"/>
    <p:sldId id="1631" r:id="rId61"/>
    <p:sldId id="1610" r:id="rId62"/>
    <p:sldId id="1611" r:id="rId63"/>
    <p:sldId id="1632" r:id="rId64"/>
    <p:sldId id="1633" r:id="rId65"/>
    <p:sldId id="1634" r:id="rId66"/>
    <p:sldId id="1635" r:id="rId67"/>
    <p:sldId id="1636" r:id="rId68"/>
    <p:sldId id="1613" r:id="rId69"/>
    <p:sldId id="1614" r:id="rId70"/>
    <p:sldId id="1615" r:id="rId71"/>
    <p:sldId id="973" r:id="rId72"/>
    <p:sldId id="1390" r:id="rId7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8R9MGSWV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1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hyperlink" Target="https://www.amazon.com/gp/product/B07QDXV69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7977" y="3901464"/>
            <a:ext cx="261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03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Diode IV Curve,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Photon Energy Band Gap, Ohm's Law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8A2C8-1D38-72CB-FE58-23C7841EFEBE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DBDF27-CCD7-8F2A-FED1-9FEAD95DD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DAB93B-573C-FC16-F942-C29F2F02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4980F-C76B-BFDE-560A-C26F3204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90E263-1793-21C7-4A3D-144EA039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246573-A083-B296-79B3-8004970BF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EBB26D-4C51-194F-210A-13FB441B3D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A4CED6-CCF8-B863-2E63-9450330AA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706005-B1A3-AF9F-4FAD-C40E36CD5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D7CD99-B50F-2B72-E8AB-EFE59C47FF24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B57EFE-DF3A-1745-628B-10566887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7" y="2037255"/>
            <a:ext cx="7957547" cy="450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AITRIP INA219 – Current Sensor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547301" y="1506023"/>
            <a:ext cx="604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https://www.amazon.com/dp/B08R9MGSWV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570B-ECD3-5D28-5026-AD0E11978F40}"/>
              </a:ext>
            </a:extLst>
          </p:cNvPr>
          <p:cNvSpPr/>
          <p:nvPr/>
        </p:nvSpPr>
        <p:spPr>
          <a:xfrm>
            <a:off x="5426870" y="2078831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AE864-CA82-1ED8-E222-50571DD5FB78}"/>
              </a:ext>
            </a:extLst>
          </p:cNvPr>
          <p:cNvSpPr/>
          <p:nvPr/>
        </p:nvSpPr>
        <p:spPr>
          <a:xfrm>
            <a:off x="4838681" y="3107846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7AA733A-1E48-10A2-F15F-4304294498C2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5009984" y="2583804"/>
            <a:ext cx="913524" cy="36554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A8A-CBE1-3278-D734-5526E95A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246342-6E49-EDEF-7FD6-BE875172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9F490-CCBB-9CC3-9F46-E3066B7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Vcc = +3.3V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33A7-5543-B2A2-A420-355BE6AA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3AD1F-4369-DD9C-DB56-2742C3FC61AB}"/>
              </a:ext>
            </a:extLst>
          </p:cNvPr>
          <p:cNvCxnSpPr>
            <a:cxnSpLocks/>
          </p:cNvCxnSpPr>
          <p:nvPr/>
        </p:nvCxnSpPr>
        <p:spPr>
          <a:xfrm>
            <a:off x="4859166" y="3128608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696B3-23E6-A865-B044-494B6C66A4F6}"/>
              </a:ext>
            </a:extLst>
          </p:cNvPr>
          <p:cNvCxnSpPr>
            <a:cxnSpLocks/>
          </p:cNvCxnSpPr>
          <p:nvPr/>
        </p:nvCxnSpPr>
        <p:spPr>
          <a:xfrm>
            <a:off x="5873067" y="3181508"/>
            <a:ext cx="0" cy="29018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F507-6C4A-D49F-4C9F-0027A603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8EAB-A33E-AFA3-612E-B3C10B0D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9E75-26B5-419F-4442-E5499B33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latin typeface="+mn-lt"/>
              </a:rPr>
              <a:t>GND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1976-1EF9-6496-F019-2AA5E893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92BF4-9428-C594-D5AB-D8F06AA894DF}"/>
              </a:ext>
            </a:extLst>
          </p:cNvPr>
          <p:cNvCxnSpPr>
            <a:cxnSpLocks/>
          </p:cNvCxnSpPr>
          <p:nvPr/>
        </p:nvCxnSpPr>
        <p:spPr>
          <a:xfrm>
            <a:off x="4844052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4D1B0B-C357-B7AD-0D19-D828C29D218C}"/>
              </a:ext>
            </a:extLst>
          </p:cNvPr>
          <p:cNvCxnSpPr>
            <a:cxnSpLocks/>
          </p:cNvCxnSpPr>
          <p:nvPr/>
        </p:nvCxnSpPr>
        <p:spPr>
          <a:xfrm>
            <a:off x="6031765" y="3028478"/>
            <a:ext cx="0" cy="310782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7F7DFA-A7C8-10CB-EA0B-78E2148585A7}"/>
              </a:ext>
            </a:extLst>
          </p:cNvPr>
          <p:cNvCxnSpPr>
            <a:cxnSpLocks/>
          </p:cNvCxnSpPr>
          <p:nvPr/>
        </p:nvCxnSpPr>
        <p:spPr>
          <a:xfrm>
            <a:off x="3267153" y="2419193"/>
            <a:ext cx="0" cy="6092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59D81-9AB6-7DB0-1A88-2F4494FE2322}"/>
              </a:ext>
            </a:extLst>
          </p:cNvPr>
          <p:cNvCxnSpPr>
            <a:cxnSpLocks/>
          </p:cNvCxnSpPr>
          <p:nvPr/>
        </p:nvCxnSpPr>
        <p:spPr>
          <a:xfrm>
            <a:off x="3794885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790BEE-F0E9-C818-E58E-843497B75BB1}"/>
              </a:ext>
            </a:extLst>
          </p:cNvPr>
          <p:cNvCxnSpPr>
            <a:cxnSpLocks/>
          </p:cNvCxnSpPr>
          <p:nvPr/>
        </p:nvCxnSpPr>
        <p:spPr>
          <a:xfrm>
            <a:off x="3794885" y="2515860"/>
            <a:ext cx="3917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E77D-4C77-7302-809C-66CF10C4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E4F0E-6D75-E2D1-4C40-3F8011A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09964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1EA3D-0166-077F-CC34-D91FA46F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(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SCL</a:t>
            </a:r>
            <a:r>
              <a:rPr lang="en-US" sz="3200" dirty="0">
                <a:latin typeface="+mn-lt"/>
              </a:rPr>
              <a:t> +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SDA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16C4-CC7C-9C28-5A79-C75AE6B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1A051-C56A-A830-3C39-D1E64D12266D}"/>
              </a:ext>
            </a:extLst>
          </p:cNvPr>
          <p:cNvCxnSpPr>
            <a:cxnSpLocks/>
          </p:cNvCxnSpPr>
          <p:nvPr/>
        </p:nvCxnSpPr>
        <p:spPr>
          <a:xfrm>
            <a:off x="4035451" y="2824438"/>
            <a:ext cx="121794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152109-A4D1-0457-9C1F-75BCCEEEB89E}"/>
              </a:ext>
            </a:extLst>
          </p:cNvPr>
          <p:cNvCxnSpPr>
            <a:cxnSpLocks/>
          </p:cNvCxnSpPr>
          <p:nvPr/>
        </p:nvCxnSpPr>
        <p:spPr>
          <a:xfrm>
            <a:off x="4035451" y="2674557"/>
            <a:ext cx="121794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15157C-0DD3-DA5A-AD74-7774A9CB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04" y="1522276"/>
            <a:ext cx="3742025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46E14-DA5E-B04F-A846-C56559190885}"/>
              </a:ext>
            </a:extLst>
          </p:cNvPr>
          <p:cNvSpPr txBox="1"/>
          <p:nvPr/>
        </p:nvSpPr>
        <p:spPr>
          <a:xfrm>
            <a:off x="877302" y="2505670"/>
            <a:ext cx="117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C3998A2-64A1-BBAC-ED4E-E253E84597C5}"/>
              </a:ext>
            </a:extLst>
          </p:cNvPr>
          <p:cNvSpPr/>
          <p:nvPr/>
        </p:nvSpPr>
        <p:spPr>
          <a:xfrm>
            <a:off x="4338651" y="4530975"/>
            <a:ext cx="2711854" cy="1152525"/>
          </a:xfrm>
          <a:prstGeom prst="wedgeRoundRectCallout">
            <a:avLst>
              <a:gd name="adj1" fmla="val -59994"/>
              <a:gd name="adj2" fmla="val -781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10K 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resistor prevents pulling too much current out of the DAC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02F5-F78E-4BA4-A35B-490B6B1B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BF9D-03E1-BE54-A0F4-C84FA30DF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004"/>
          <a:stretch>
            <a:fillRect/>
          </a:stretch>
        </p:blipFill>
        <p:spPr>
          <a:xfrm>
            <a:off x="1420720" y="1629432"/>
            <a:ext cx="6302559" cy="3592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159B-66E0-D41E-0BA0-C0618389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CC0F-21C4-F28B-E47F-ED6EA91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D15F65-E063-1F46-A1A8-7F2C860F584F}"/>
              </a:ext>
            </a:extLst>
          </p:cNvPr>
          <p:cNvSpPr/>
          <p:nvPr/>
        </p:nvSpPr>
        <p:spPr>
          <a:xfrm>
            <a:off x="5760342" y="1453586"/>
            <a:ext cx="1700331" cy="876812"/>
          </a:xfrm>
          <a:prstGeom prst="wedgeRoundRectCallout">
            <a:avLst>
              <a:gd name="adj1" fmla="val -84833"/>
              <a:gd name="adj2" fmla="val 1426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Qwiic</a:t>
            </a:r>
            <a:r>
              <a:rPr lang="en-US" dirty="0"/>
              <a:t> Cable goes into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17357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9E5850D-2C0C-CE0F-A277-395561FC53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9" y="1667661"/>
            <a:ext cx="7104762" cy="3971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C69830-D056-F739-4ECF-95714C67F6D9}"/>
              </a:ext>
            </a:extLst>
          </p:cNvPr>
          <p:cNvGrpSpPr/>
          <p:nvPr/>
        </p:nvGrpSpPr>
        <p:grpSpPr>
          <a:xfrm>
            <a:off x="4937273" y="272689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0E38E2-1C03-D76A-F290-6024E1F1D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F78A27-1554-D890-B2EB-536BCE26723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B2A942-49E2-7DCA-1919-91BFDA81B11D}"/>
              </a:ext>
            </a:extLst>
          </p:cNvPr>
          <p:cNvGrpSpPr/>
          <p:nvPr/>
        </p:nvGrpSpPr>
        <p:grpSpPr>
          <a:xfrm>
            <a:off x="4498450" y="342097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4F096A-8316-19CA-32C5-8A45225A4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10C16B-2FD0-9288-3260-E4C4410275F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7C24D-6566-1197-1C2C-03881AC734AE}"/>
              </a:ext>
            </a:extLst>
          </p:cNvPr>
          <p:cNvGrpSpPr/>
          <p:nvPr/>
        </p:nvGrpSpPr>
        <p:grpSpPr>
          <a:xfrm>
            <a:off x="3048450" y="432346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BCC1A-583A-0E43-1EA5-C66E813A17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F196978-7637-7F9C-5113-F8BD0F68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91A2C-17AF-6443-781A-B49B52FA222D}"/>
              </a:ext>
            </a:extLst>
          </p:cNvPr>
          <p:cNvGrpSpPr/>
          <p:nvPr/>
        </p:nvGrpSpPr>
        <p:grpSpPr>
          <a:xfrm>
            <a:off x="6805315" y="469807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2CE515-E13F-3C48-29F1-C0FE941CFBE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589DC9-2E3C-1B19-211A-791BD0F74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4D6-0D07-1D51-957B-B1D4B86EB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087F7-8199-8099-59A7-057B2B8778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7" y="1417139"/>
            <a:ext cx="6764026" cy="5121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D039E-FE8B-2337-4488-957F0BB8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8CB16-4726-42D4-EA1F-DB3461EA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5FBB5B-C8B4-EE37-1A3C-723A0A2B50C1}"/>
              </a:ext>
            </a:extLst>
          </p:cNvPr>
          <p:cNvGrpSpPr/>
          <p:nvPr/>
        </p:nvGrpSpPr>
        <p:grpSpPr>
          <a:xfrm>
            <a:off x="2111749" y="171623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F008EC-5A16-E6A3-C307-7202738AA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E07BC4-A823-D6E2-3605-674AF97FE7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1BAB91-61AB-5F64-356C-CB512094316F}"/>
              </a:ext>
            </a:extLst>
          </p:cNvPr>
          <p:cNvGrpSpPr/>
          <p:nvPr/>
        </p:nvGrpSpPr>
        <p:grpSpPr>
          <a:xfrm>
            <a:off x="4674913" y="280368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37B02D-FBAE-1AD6-4096-E924166C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CB2DDE-2BB1-A57F-B53E-8DCA834F77B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077FE-B0B5-79E7-49D3-0FC4EDBBB6A2}"/>
              </a:ext>
            </a:extLst>
          </p:cNvPr>
          <p:cNvGrpSpPr/>
          <p:nvPr/>
        </p:nvGrpSpPr>
        <p:grpSpPr>
          <a:xfrm>
            <a:off x="3778363" y="393043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47FFFB-A480-9A56-AC98-D5290D5DEA0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76D4E2-DBA6-7D45-3E2A-848A3F3C6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8ACE34-0E1F-086C-D241-7E3CC86700FD}"/>
              </a:ext>
            </a:extLst>
          </p:cNvPr>
          <p:cNvGrpSpPr/>
          <p:nvPr/>
        </p:nvGrpSpPr>
        <p:grpSpPr>
          <a:xfrm>
            <a:off x="3875230" y="4434221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55BED-DA03-730C-BDEA-6DBA39069BD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4C171B4-7DAC-F100-7FEE-1294D18B5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08004F-E10D-158E-8074-623E7B73EB93}"/>
              </a:ext>
            </a:extLst>
          </p:cNvPr>
          <p:cNvGrpSpPr/>
          <p:nvPr/>
        </p:nvGrpSpPr>
        <p:grpSpPr>
          <a:xfrm>
            <a:off x="7785546" y="4667621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62CCD0-96B8-2442-6B99-CCBBAE3DDE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40264F-1AAC-0B9F-1407-B989B75D0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227E60-0B79-63FA-BE2B-CAE6BFF95E16}"/>
              </a:ext>
            </a:extLst>
          </p:cNvPr>
          <p:cNvGrpSpPr/>
          <p:nvPr/>
        </p:nvGrpSpPr>
        <p:grpSpPr>
          <a:xfrm>
            <a:off x="2322040" y="515058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EC28C-8A0B-170E-BBA3-C93CA1E6D7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F453EC-41C3-978E-99CA-9C8C2D45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B03600-74B9-40F3-3F12-E3A22E257C6C}"/>
              </a:ext>
            </a:extLst>
          </p:cNvPr>
          <p:cNvGrpSpPr/>
          <p:nvPr/>
        </p:nvGrpSpPr>
        <p:grpSpPr>
          <a:xfrm>
            <a:off x="3729328" y="541007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1CE480-8EC3-57E6-9E45-FA1B223CB4F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03858-EC3D-04C3-5E1E-E3230E102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BEF8E9-CBF7-53B0-557E-1F0D9D70379E}"/>
              </a:ext>
            </a:extLst>
          </p:cNvPr>
          <p:cNvGrpSpPr/>
          <p:nvPr/>
        </p:nvGrpSpPr>
        <p:grpSpPr>
          <a:xfrm>
            <a:off x="3983171" y="588835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678BE9-E149-8A2F-B277-2E38F3CE9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EAA464-B0F5-7064-B842-D2526EA21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F3CB53-7B90-01A7-18E1-2E39D893AE8A}"/>
              </a:ext>
            </a:extLst>
          </p:cNvPr>
          <p:cNvGrpSpPr/>
          <p:nvPr/>
        </p:nvGrpSpPr>
        <p:grpSpPr>
          <a:xfrm>
            <a:off x="3427973" y="613958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8105E2-BDED-8FB8-590A-6BD76230E9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903B2-B011-E628-74BF-73B26243C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4FD6A5-8182-E101-3CEA-EBD867454F68}"/>
                  </a:ext>
                </a:extLst>
              </p:cNvPr>
              <p:cNvSpPr txBox="1"/>
              <p:nvPr/>
            </p:nvSpPr>
            <p:spPr>
              <a:xfrm>
                <a:off x="5113407" y="3992243"/>
                <a:ext cx="1314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199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×8=1,592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4FD6A5-8182-E101-3CEA-EBD86745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407" y="3992243"/>
                <a:ext cx="1314462" cy="215444"/>
              </a:xfrm>
              <a:prstGeom prst="rect">
                <a:avLst/>
              </a:prstGeom>
              <a:blipFill>
                <a:blip r:embed="rId3"/>
                <a:stretch>
                  <a:fillRect l="-2791" r="-279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46DC1C-D8F3-1096-BAB1-6D8B04A05F43}"/>
                  </a:ext>
                </a:extLst>
              </p:cNvPr>
              <p:cNvSpPr txBox="1"/>
              <p:nvPr/>
            </p:nvSpPr>
            <p:spPr>
              <a:xfrm>
                <a:off x="5446735" y="4255545"/>
                <a:ext cx="1962267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1,592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4,096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×3.015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=1.17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46DC1C-D8F3-1096-BAB1-6D8B04A0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35" y="4255545"/>
                <a:ext cx="1962267" cy="431913"/>
              </a:xfrm>
              <a:prstGeom prst="rect">
                <a:avLst/>
              </a:prstGeom>
              <a:blipFill>
                <a:blip r:embed="rId4"/>
                <a:stretch>
                  <a:fillRect l="-1553" r="-1242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C7BD-5F3B-F82D-19B5-A0C428ED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E14499C-7D37-2D0E-B2E7-79864BCB46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" y="1840725"/>
            <a:ext cx="7908671" cy="34566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A88F3-2C5F-C0A2-8E60-843B6F20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B9FA3D-2A87-8CAD-A4E2-F035DDFF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F3436A-6BF4-CAD9-0EE2-E7F480FA7296}"/>
              </a:ext>
            </a:extLst>
          </p:cNvPr>
          <p:cNvGrpSpPr/>
          <p:nvPr/>
        </p:nvGrpSpPr>
        <p:grpSpPr>
          <a:xfrm>
            <a:off x="4172942" y="211403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456A7-39FA-7005-E5D6-2E116AEF4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2937B-C22C-ECA0-E0C2-28C7331BC6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FECBD-7E2A-B2B3-B162-8603362481DB}"/>
              </a:ext>
            </a:extLst>
          </p:cNvPr>
          <p:cNvGrpSpPr/>
          <p:nvPr/>
        </p:nvGrpSpPr>
        <p:grpSpPr>
          <a:xfrm>
            <a:off x="6295161" y="2627225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5B9A95-762E-5F44-3EA7-F4EE39488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32D8E4-4C7F-5AA8-A8DE-7FD74AF081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360E-00D6-F426-D934-F07D370D799A}"/>
              </a:ext>
            </a:extLst>
          </p:cNvPr>
          <p:cNvGrpSpPr/>
          <p:nvPr/>
        </p:nvGrpSpPr>
        <p:grpSpPr>
          <a:xfrm>
            <a:off x="6765148" y="366570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A8A2-4156-0C9C-7F40-A58D0D97B2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8EBD02-A034-867E-0C4E-C5DD08B98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BB6386-4CA1-438C-F5CA-B039F4403930}"/>
              </a:ext>
            </a:extLst>
          </p:cNvPr>
          <p:cNvGrpSpPr/>
          <p:nvPr/>
        </p:nvGrpSpPr>
        <p:grpSpPr>
          <a:xfrm>
            <a:off x="6698637" y="420161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C332FC-D3F2-32FE-AFB4-9E8C6D055D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390EF-5AED-0B14-2236-654F8CF82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6BCCA3-CA9D-C6B1-272D-86B069E85AE3}"/>
              </a:ext>
            </a:extLst>
          </p:cNvPr>
          <p:cNvGrpSpPr/>
          <p:nvPr/>
        </p:nvGrpSpPr>
        <p:grpSpPr>
          <a:xfrm>
            <a:off x="1946571" y="4949052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92607A-F3E0-D71D-A517-6DBCF5B2973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EB8536-1EBD-9F7C-B1A5-CB9962039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5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03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</a:t>
            </a:r>
            <a:r>
              <a:rPr lang="en-US" sz="2400" b="1" dirty="0">
                <a:solidFill>
                  <a:srgbClr val="0070C0"/>
                </a:solidFill>
              </a:rPr>
              <a:t>diodes</a:t>
            </a:r>
            <a:r>
              <a:rPr lang="en-US" sz="2400" dirty="0"/>
              <a:t>, including bias, </a:t>
            </a:r>
            <a:r>
              <a:rPr lang="en-US" sz="2400" b="1" dirty="0"/>
              <a:t>forward 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non-ohmic region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current limiting resistors</a:t>
            </a:r>
          </a:p>
          <a:p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band gap </a:t>
            </a:r>
            <a:r>
              <a:rPr lang="en-US" sz="2400" dirty="0"/>
              <a:t>for electrons in a Blue LED to determine the voltage necessary for it to emit photons</a:t>
            </a:r>
          </a:p>
          <a:p>
            <a:r>
              <a:rPr lang="en-US" sz="2400" dirty="0"/>
              <a:t>Differentiate the role of voltage and current in Einstein’s </a:t>
            </a:r>
            <a:r>
              <a:rPr lang="en-US" sz="2400" b="1" dirty="0">
                <a:solidFill>
                  <a:srgbClr val="0070C0"/>
                </a:solidFill>
              </a:rPr>
              <a:t>Photon Energy Equation </a:t>
            </a:r>
            <a:r>
              <a:rPr lang="en-US" sz="2400" dirty="0"/>
              <a:t>and the </a:t>
            </a:r>
            <a:r>
              <a:rPr lang="en-US" sz="2400" i="1" dirty="0"/>
              <a:t>brightness</a:t>
            </a:r>
            <a:r>
              <a:rPr lang="en-US" sz="2400" dirty="0"/>
              <a:t> of an LED</a:t>
            </a:r>
          </a:p>
          <a:p>
            <a:r>
              <a:rPr lang="en-US" sz="2400" dirty="0"/>
              <a:t>Apply an NPN BJT in a </a:t>
            </a:r>
            <a:r>
              <a:rPr lang="en-US" sz="2400" b="1" dirty="0"/>
              <a:t>Common Collector</a:t>
            </a:r>
            <a:r>
              <a:rPr lang="en-US" sz="2400" dirty="0"/>
              <a:t> (aka an Emitter Follower) configuration to create a current </a:t>
            </a:r>
            <a:r>
              <a:rPr lang="en-US" sz="2400" u="sng" dirty="0"/>
              <a:t>Buffer</a:t>
            </a:r>
            <a:r>
              <a:rPr lang="en-US" sz="2400" dirty="0"/>
              <a:t> that offers high impedance separation between circuit stages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Ohm’s Law </a:t>
            </a:r>
            <a:r>
              <a:rPr lang="en-US" sz="2400" dirty="0"/>
              <a:t>and Gauss’s </a:t>
            </a:r>
            <a:r>
              <a:rPr lang="en-US" sz="2400" b="1" dirty="0">
                <a:solidFill>
                  <a:srgbClr val="7030A0"/>
                </a:solidFill>
              </a:rPr>
              <a:t>Method of Least Squares</a:t>
            </a:r>
            <a:r>
              <a:rPr lang="en-US" sz="2400" dirty="0"/>
              <a:t> to identify unknown resistances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BCE4-AD99-328B-8996-A92413D7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31475-D497-5775-6867-8C47896B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96A6-57C7-4120-3531-C98E571F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D1D1EB-B147-474C-4F94-E944B3C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diode_ivcurve.py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492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6C88-F435-A35B-E253-F20F98681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75B3CB-75D8-A14D-D65D-BC2B49B9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AFC11C-339F-B224-C30D-E85BF5CE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diode_ivcurve.py</a:t>
            </a:r>
            <a:endParaRPr lang="en-US" sz="32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CA389-1204-098C-FC27-87EF85165D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344460"/>
            <a:ext cx="6996030" cy="5377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D3B78-C49D-7633-3D66-D70BDF6BDFE0}"/>
              </a:ext>
            </a:extLst>
          </p:cNvPr>
          <p:cNvSpPr/>
          <p:nvPr/>
        </p:nvSpPr>
        <p:spPr>
          <a:xfrm>
            <a:off x="4482495" y="5244885"/>
            <a:ext cx="644574" cy="6970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0B770-A5A3-0542-F9FD-04008EEA64D0}"/>
              </a:ext>
            </a:extLst>
          </p:cNvPr>
          <p:cNvSpPr txBox="1"/>
          <p:nvPr/>
        </p:nvSpPr>
        <p:spPr>
          <a:xfrm>
            <a:off x="3396633" y="4504995"/>
            <a:ext cx="14048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"Knee" or </a:t>
            </a:r>
            <a:r>
              <a:rPr lang="en-US" sz="1400" b="1" dirty="0">
                <a:solidFill>
                  <a:schemeClr val="bg1"/>
                </a:solidFill>
              </a:rPr>
              <a:t>cut-in</a:t>
            </a:r>
            <a:r>
              <a:rPr lang="en-US" sz="1400" dirty="0">
                <a:solidFill>
                  <a:schemeClr val="bg1"/>
                </a:solidFill>
              </a:rPr>
              <a:t> voltage </a:t>
            </a:r>
            <a:r>
              <a:rPr lang="en-US" sz="1400" i="1" dirty="0">
                <a:solidFill>
                  <a:schemeClr val="bg1"/>
                </a:solidFill>
              </a:rPr>
              <a:t>region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E3A4D3-9603-9092-23F6-1B8FDF3AF8F4}"/>
              </a:ext>
            </a:extLst>
          </p:cNvPr>
          <p:cNvCxnSpPr>
            <a:cxnSpLocks/>
          </p:cNvCxnSpPr>
          <p:nvPr/>
        </p:nvCxnSpPr>
        <p:spPr>
          <a:xfrm>
            <a:off x="4374277" y="5093602"/>
            <a:ext cx="433473" cy="56154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10E48-502E-1405-EA78-FC0374AF805A}"/>
              </a:ext>
            </a:extLst>
          </p:cNvPr>
          <p:cNvCxnSpPr>
            <a:cxnSpLocks/>
          </p:cNvCxnSpPr>
          <p:nvPr/>
        </p:nvCxnSpPr>
        <p:spPr>
          <a:xfrm flipV="1">
            <a:off x="5302250" y="2047875"/>
            <a:ext cx="285750" cy="22002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98AA0-F426-E0D9-FDFE-9C6477143800}"/>
              </a:ext>
            </a:extLst>
          </p:cNvPr>
          <p:cNvGrpSpPr/>
          <p:nvPr/>
        </p:nvGrpSpPr>
        <p:grpSpPr>
          <a:xfrm>
            <a:off x="3056469" y="3033567"/>
            <a:ext cx="2216043" cy="646331"/>
            <a:chOff x="2128603" y="2825260"/>
            <a:chExt cx="221604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CAA423-FB15-E539-8C1A-3BCC4310FA76}"/>
                </a:ext>
              </a:extLst>
            </p:cNvPr>
            <p:cNvSpPr txBox="1"/>
            <p:nvPr/>
          </p:nvSpPr>
          <p:spPr>
            <a:xfrm>
              <a:off x="2128603" y="2825260"/>
              <a:ext cx="170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Constant Slope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“Ohmic” Region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8BDD42-73E9-FE73-5DC6-F82DE1BF6E67}"/>
                </a:ext>
              </a:extLst>
            </p:cNvPr>
            <p:cNvCxnSpPr>
              <a:cxnSpLocks/>
            </p:cNvCxnSpPr>
            <p:nvPr/>
          </p:nvCxnSpPr>
          <p:spPr>
            <a:xfrm>
              <a:off x="3829987" y="3141492"/>
              <a:ext cx="51465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E38F8-ED60-F2B2-AFF8-D80EF407D5D1}"/>
              </a:ext>
            </a:extLst>
          </p:cNvPr>
          <p:cNvCxnSpPr>
            <a:cxnSpLocks/>
          </p:cNvCxnSpPr>
          <p:nvPr/>
        </p:nvCxnSpPr>
        <p:spPr>
          <a:xfrm flipH="1">
            <a:off x="1982726" y="2001621"/>
            <a:ext cx="592192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77BDF-CBE0-F71E-F80F-481F367D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87" y="2481263"/>
            <a:ext cx="5757954" cy="3534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FD521C-CEC4-4FB8-93E2-9B53C730B7EF}"/>
              </a:ext>
            </a:extLst>
          </p:cNvPr>
          <p:cNvSpPr/>
          <p:nvPr/>
        </p:nvSpPr>
        <p:spPr>
          <a:xfrm>
            <a:off x="2983082" y="5577556"/>
            <a:ext cx="2781924" cy="157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762A73-5297-58EB-C8D8-D64C71BAEA0F}"/>
              </a:ext>
            </a:extLst>
          </p:cNvPr>
          <p:cNvCxnSpPr/>
          <p:nvPr/>
        </p:nvCxnSpPr>
        <p:spPr>
          <a:xfrm flipV="1">
            <a:off x="5653270" y="4860649"/>
            <a:ext cx="0" cy="697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C65A5B-1F2B-9A34-4A26-6EA2699BA2EF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65006" y="5655148"/>
            <a:ext cx="994569" cy="1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CE4C1E-8F99-A170-DFD2-59F6BAD32F69}"/>
              </a:ext>
            </a:extLst>
          </p:cNvPr>
          <p:cNvSpPr txBox="1"/>
          <p:nvPr/>
        </p:nvSpPr>
        <p:spPr>
          <a:xfrm>
            <a:off x="2307489" y="3105834"/>
            <a:ext cx="269874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MCP4725 can typically only </a:t>
            </a:r>
            <a:r>
              <a:rPr lang="en-US" i="1" dirty="0">
                <a:solidFill>
                  <a:srgbClr val="7030A0"/>
                </a:solidFill>
              </a:rPr>
              <a:t>source </a:t>
            </a:r>
            <a:r>
              <a:rPr lang="en-US" dirty="0">
                <a:solidFill>
                  <a:srgbClr val="7030A0"/>
                </a:solidFill>
              </a:rPr>
              <a:t>about </a:t>
            </a:r>
            <a:r>
              <a:rPr lang="en-US" b="1" dirty="0">
                <a:solidFill>
                  <a:srgbClr val="FF0000"/>
                </a:solidFill>
              </a:rPr>
              <a:t>18 mA</a:t>
            </a:r>
          </a:p>
        </p:txBody>
      </p:sp>
    </p:spTree>
    <p:extLst>
      <p:ext uri="{BB962C8B-B14F-4D97-AF65-F5344CB8AC3E}">
        <p14:creationId xmlns:p14="http://schemas.microsoft.com/office/powerpoint/2010/main" val="22941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6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3FC39-203E-2BA7-5477-6945B0AB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8330"/>
            <a:ext cx="4785922" cy="3020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328D-7003-A3F3-61BD-CFB549A5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10" y="3527320"/>
            <a:ext cx="5141199" cy="3196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A5774-B91A-90EE-4A28-763745EE86F0}"/>
              </a:ext>
            </a:extLst>
          </p:cNvPr>
          <p:cNvSpPr/>
          <p:nvPr/>
        </p:nvSpPr>
        <p:spPr>
          <a:xfrm>
            <a:off x="3642610" y="5299023"/>
            <a:ext cx="1693888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26499-8679-9741-8726-201D39AE3593}"/>
              </a:ext>
            </a:extLst>
          </p:cNvPr>
          <p:cNvCxnSpPr/>
          <p:nvPr/>
        </p:nvCxnSpPr>
        <p:spPr>
          <a:xfrm>
            <a:off x="6048531" y="1965339"/>
            <a:ext cx="133211" cy="8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7CBDA-6A90-94A8-BC3E-A3FD5B40433F}"/>
              </a:ext>
            </a:extLst>
          </p:cNvPr>
          <p:cNvGrpSpPr/>
          <p:nvPr/>
        </p:nvGrpSpPr>
        <p:grpSpPr>
          <a:xfrm>
            <a:off x="782995" y="4016488"/>
            <a:ext cx="1693628" cy="2498029"/>
            <a:chOff x="782995" y="4016488"/>
            <a:chExt cx="1693628" cy="2498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55E6C0-738B-94CD-9360-E3AA91E6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995" y="4016488"/>
              <a:ext cx="1483414" cy="24980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8D92E6-4563-2034-DEB6-BC52FBB2F01B}"/>
                    </a:ext>
                  </a:extLst>
                </p:cNvPr>
                <p:cNvSpPr txBox="1"/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$5.00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99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C54C-0D0A-C8D6-01DC-13AB4E78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C8F-3B5F-7FA8-8123-4F82BD5B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1A98-2BBF-240C-B0FE-DBDB633C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93297-3298-E0DC-C1E6-F443B112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5" y="1889295"/>
            <a:ext cx="8155629" cy="32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6E7F-F54E-0EED-43E2-229FE53A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A21-EC41-0187-ACB2-0A2E6780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Complete “Light”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A0BB3-984C-0D60-D5D8-0775955E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0619B-39CF-5BAD-280C-5F871EC4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91" y="1791015"/>
            <a:ext cx="7980218" cy="43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1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97560-2DE7-45BA-BF11-3C13A522F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37" y="1468580"/>
            <a:ext cx="7895927" cy="42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949" y="365126"/>
            <a:ext cx="3665372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50" name="Picture 2" descr="Image result for visible light spectrum wavelengths">
            <a:extLst>
              <a:ext uri="{FF2B5EF4-FFF2-40B4-BE49-F238E27FC236}">
                <a16:creationId xmlns:a16="http://schemas.microsoft.com/office/drawing/2014/main" id="{2F8E922D-7E35-4132-8679-B7E7F321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42" y="365126"/>
            <a:ext cx="4122115" cy="618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6B4D6-5D0B-488B-A905-4E610616AA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113" y="1534418"/>
            <a:ext cx="3967045" cy="2708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C27DF0-C706-4408-AFEA-B3B5CDA6AAD5}"/>
              </a:ext>
            </a:extLst>
          </p:cNvPr>
          <p:cNvSpPr/>
          <p:nvPr/>
        </p:nvSpPr>
        <p:spPr>
          <a:xfrm>
            <a:off x="7617417" y="2208509"/>
            <a:ext cx="1115878" cy="2026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E3A71F-F718-4290-BCF9-9771FD5DEA3D}"/>
              </a:ext>
            </a:extLst>
          </p:cNvPr>
          <p:cNvSpPr/>
          <p:nvPr/>
        </p:nvSpPr>
        <p:spPr>
          <a:xfrm>
            <a:off x="8873151" y="2208509"/>
            <a:ext cx="131364" cy="20265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27D71-5B2F-1115-B8D2-A7DDE4095D34}"/>
              </a:ext>
            </a:extLst>
          </p:cNvPr>
          <p:cNvSpPr txBox="1"/>
          <p:nvPr/>
        </p:nvSpPr>
        <p:spPr>
          <a:xfrm>
            <a:off x="5724308" y="4844053"/>
            <a:ext cx="245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But how is light produced from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Electron Transitions Emit Photons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F9C22-3ED9-4814-AC2B-6523E5248C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35" y="1673553"/>
            <a:ext cx="6078931" cy="4278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2D87E-9F54-4948-888C-4EC528EC338E}"/>
              </a:ext>
            </a:extLst>
          </p:cNvPr>
          <p:cNvSpPr txBox="1"/>
          <p:nvPr/>
        </p:nvSpPr>
        <p:spPr>
          <a:xfrm>
            <a:off x="3775006" y="24808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6C587-A53B-2B28-144F-A7B744B8E54D}"/>
              </a:ext>
            </a:extLst>
          </p:cNvPr>
          <p:cNvSpPr txBox="1"/>
          <p:nvPr/>
        </p:nvSpPr>
        <p:spPr>
          <a:xfrm>
            <a:off x="723569" y="5025224"/>
            <a:ext cx="26922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higher the </a:t>
            </a:r>
            <a:r>
              <a:rPr lang="en-US" u="sng" dirty="0"/>
              <a:t>initial</a:t>
            </a:r>
            <a:r>
              <a:rPr lang="en-US" dirty="0"/>
              <a:t> orbit of the electron, the more energy it radiates when it transitions to a </a:t>
            </a:r>
            <a:r>
              <a:rPr lang="en-US" b="1" dirty="0"/>
              <a:t>lower</a:t>
            </a:r>
            <a:r>
              <a:rPr lang="en-US" dirty="0"/>
              <a:t> orbit</a:t>
            </a:r>
          </a:p>
        </p:txBody>
      </p:sp>
    </p:spTree>
    <p:extLst>
      <p:ext uri="{BB962C8B-B14F-4D97-AF65-F5344CB8AC3E}">
        <p14:creationId xmlns:p14="http://schemas.microsoft.com/office/powerpoint/2010/main" val="1214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We can calculate the </a:t>
            </a:r>
            <a:r>
              <a:rPr lang="en-US" sz="2400" b="1" dirty="0">
                <a:solidFill>
                  <a:srgbClr val="0070C0"/>
                </a:solidFill>
              </a:rPr>
              <a:t>Band Gap Energy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using Einstein’s Equation from his famous </a:t>
            </a:r>
            <a:r>
              <a:rPr lang="en-US" sz="2400" b="1" dirty="0"/>
              <a:t>1905</a:t>
            </a:r>
            <a:r>
              <a:rPr lang="en-US" sz="2400" dirty="0"/>
              <a:t>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/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Energy in electron volts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/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Planck’s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(4.1357 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/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in a vacuum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/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Wavelength in 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86E3EF-350E-6B37-25B9-4C455B8F51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411" y="2976068"/>
            <a:ext cx="2393179" cy="368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Review Board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227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Board 03 will introduce you to using a current sensor to measure a diode I-V curve, a Blue LED, and using Ohm’s Law to determine the resistance of an unknown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5331953" y="3597294"/>
            <a:ext cx="2251993" cy="369332"/>
            <a:chOff x="249383" y="3367136"/>
            <a:chExt cx="22519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DAC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5AB3D-1D60-A848-FDA0-B9FAE64051C9}"/>
              </a:ext>
            </a:extLst>
          </p:cNvPr>
          <p:cNvGrpSpPr/>
          <p:nvPr/>
        </p:nvGrpSpPr>
        <p:grpSpPr>
          <a:xfrm>
            <a:off x="415636" y="4595723"/>
            <a:ext cx="3763399" cy="861774"/>
            <a:chOff x="373129" y="3367136"/>
            <a:chExt cx="3763399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9CE3E-C6C9-331D-5C71-3535BC5B457C}"/>
                </a:ext>
              </a:extLst>
            </p:cNvPr>
            <p:cNvSpPr txBox="1"/>
            <p:nvPr/>
          </p:nvSpPr>
          <p:spPr>
            <a:xfrm>
              <a:off x="373129" y="3367136"/>
              <a:ext cx="2128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BJT</a:t>
              </a:r>
            </a:p>
            <a:p>
              <a:pPr algn="ctr"/>
              <a:r>
                <a:rPr lang="en-US" sz="1600" dirty="0"/>
                <a:t>In a </a:t>
              </a:r>
              <a:r>
                <a:rPr lang="en-US" sz="1600" b="1" dirty="0"/>
                <a:t>Common Collector</a:t>
              </a:r>
              <a:r>
                <a:rPr lang="en-US" sz="1600" dirty="0"/>
                <a:t> configuration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F19ABA-9FCD-AD8D-C6D3-41CA2FAD593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501377" y="3798023"/>
              <a:ext cx="1635151" cy="1711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649090" y="3587263"/>
            <a:ext cx="2672223" cy="646331"/>
            <a:chOff x="1469027" y="3289092"/>
            <a:chExt cx="267222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1469027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Sensor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5058" y="3612258"/>
              <a:ext cx="986192" cy="100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ADC127-09CC-DA05-346E-8C86E3934C19}"/>
              </a:ext>
            </a:extLst>
          </p:cNvPr>
          <p:cNvGrpSpPr/>
          <p:nvPr/>
        </p:nvGrpSpPr>
        <p:grpSpPr>
          <a:xfrm>
            <a:off x="2073932" y="5388303"/>
            <a:ext cx="2346928" cy="772278"/>
            <a:chOff x="1889257" y="3241189"/>
            <a:chExt cx="2346928" cy="7722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E188A3-F158-8ED0-BBB3-220EECE1458D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Blue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2F50E29-4B62-C160-6873-814D94484C4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2501376" y="3241189"/>
              <a:ext cx="1734809" cy="4491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E8336-B4CB-AD65-E8FB-6B2F2B6ED21E}"/>
              </a:ext>
            </a:extLst>
          </p:cNvPr>
          <p:cNvGrpSpPr/>
          <p:nvPr/>
        </p:nvGrpSpPr>
        <p:grpSpPr>
          <a:xfrm>
            <a:off x="5305140" y="5650092"/>
            <a:ext cx="2977723" cy="923330"/>
            <a:chOff x="249383" y="3090137"/>
            <a:chExt cx="2977723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74D92-A19F-6637-218E-C1E7C0A11DC2}"/>
                </a:ext>
              </a:extLst>
            </p:cNvPr>
            <p:cNvSpPr txBox="1"/>
            <p:nvPr/>
          </p:nvSpPr>
          <p:spPr>
            <a:xfrm>
              <a:off x="1874507" y="3090137"/>
              <a:ext cx="13525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Three Unknown Resistors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EC6F86-A08C-CEAC-D5EF-9149CD81A3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have an easily visible glow, we need to provide </a:t>
            </a:r>
            <a:r>
              <a:rPr lang="en-US" sz="2400" b="1" dirty="0"/>
              <a:t>1.91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D70D09E-F64C-BCEF-ED1B-957F6CEAA677}"/>
              </a:ext>
            </a:extLst>
          </p:cNvPr>
          <p:cNvSpPr/>
          <p:nvPr/>
        </p:nvSpPr>
        <p:spPr>
          <a:xfrm>
            <a:off x="3861194" y="3326298"/>
            <a:ext cx="528991" cy="309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A1E7-DA7D-AC3C-DD30-DE569F3B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262F-5F29-6B27-CC94-068131C5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EE31-02BF-5F45-8C07-9A94C467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But now we want to drive a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by having the </a:t>
            </a:r>
            <a:r>
              <a:rPr lang="en-US" sz="2400" b="1" dirty="0">
                <a:solidFill>
                  <a:srgbClr val="7030A0"/>
                </a:solidFill>
              </a:rPr>
              <a:t>MCP4725 DAC</a:t>
            </a:r>
            <a:r>
              <a:rPr lang="en-US" sz="2400" dirty="0"/>
              <a:t> provide sufficient </a:t>
            </a:r>
            <a:r>
              <a:rPr lang="en-US" sz="2400" b="1" dirty="0"/>
              <a:t>voltage</a:t>
            </a:r>
            <a:r>
              <a:rPr lang="en-US" sz="2400" dirty="0"/>
              <a:t> to the LED anode such that the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will turn on and shine brightly</a:t>
            </a:r>
          </a:p>
          <a:p>
            <a:r>
              <a:rPr lang="en-US" sz="2400" dirty="0"/>
              <a:t>A typical small 5mm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requires a </a:t>
            </a:r>
            <a:r>
              <a:rPr lang="en-US" sz="2400" u="sng" dirty="0"/>
              <a:t>minimum</a:t>
            </a:r>
            <a:r>
              <a:rPr lang="en-US" sz="2400" dirty="0"/>
              <a:t> current of </a:t>
            </a:r>
            <a:r>
              <a:rPr lang="en-US" sz="2400" b="1" dirty="0"/>
              <a:t>20mA</a:t>
            </a:r>
            <a:r>
              <a:rPr lang="en-US" sz="2400" dirty="0"/>
              <a:t> to emit enough photons to be visibly lit</a:t>
            </a:r>
          </a:p>
          <a:p>
            <a:r>
              <a:rPr lang="en-US" sz="2400" dirty="0"/>
              <a:t>Unfortunately, as we saw in the prior lab, our DAC can only source a </a:t>
            </a:r>
            <a:r>
              <a:rPr lang="en-US" sz="2400" u="sng" dirty="0"/>
              <a:t>maximum</a:t>
            </a:r>
            <a:r>
              <a:rPr lang="en-US" sz="2400" dirty="0"/>
              <a:t> of about </a:t>
            </a:r>
            <a:r>
              <a:rPr lang="en-US" sz="2400" b="1" dirty="0">
                <a:solidFill>
                  <a:srgbClr val="FF0000"/>
                </a:solidFill>
              </a:rPr>
              <a:t>18mA</a:t>
            </a:r>
          </a:p>
          <a:p>
            <a:r>
              <a:rPr lang="en-US" sz="2400" dirty="0"/>
              <a:t>Fortunately, we can configure a PN2222A NPN transistor as a </a:t>
            </a:r>
            <a:r>
              <a:rPr lang="en-US" sz="2400" b="1" dirty="0"/>
              <a:t>Common Collector</a:t>
            </a:r>
            <a:r>
              <a:rPr lang="en-US" sz="2400" dirty="0"/>
              <a:t> </a:t>
            </a:r>
            <a:r>
              <a:rPr lang="en-US" sz="2400" i="1" dirty="0"/>
              <a:t>amplifier</a:t>
            </a:r>
            <a:r>
              <a:rPr lang="en-US" sz="2400" dirty="0"/>
              <a:t> to help boost the LED current up to the maximum the I</a:t>
            </a:r>
            <a:r>
              <a:rPr lang="en-US" sz="2400" baseline="30000" dirty="0"/>
              <a:t>2</a:t>
            </a:r>
            <a:r>
              <a:rPr lang="en-US" sz="2400" dirty="0"/>
              <a:t>C Bus can provide (via the Qwiic connector from the MCU), which is about </a:t>
            </a:r>
            <a:r>
              <a:rPr lang="en-US" sz="2400" b="1" dirty="0">
                <a:solidFill>
                  <a:srgbClr val="00B050"/>
                </a:solidFill>
              </a:rPr>
              <a:t>50mA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29B6A-841E-68A2-4EDF-559811CB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 Common Collector amplifier is often called an </a:t>
            </a:r>
            <a:r>
              <a:rPr lang="en-US" sz="2400" b="1" dirty="0">
                <a:solidFill>
                  <a:srgbClr val="0070C0"/>
                </a:solidFill>
              </a:rPr>
              <a:t>Emitter Follower</a:t>
            </a:r>
            <a:r>
              <a:rPr lang="en-US" sz="2400" dirty="0"/>
              <a:t> (or </a:t>
            </a:r>
            <a:r>
              <a:rPr lang="en-US" sz="2400" b="1" dirty="0"/>
              <a:t>Buffer</a:t>
            </a:r>
            <a:r>
              <a:rPr lang="en-US" sz="2400" dirty="0"/>
              <a:t>) as it offers only </a:t>
            </a:r>
            <a:r>
              <a:rPr lang="en-US" sz="2400" b="1" dirty="0">
                <a:solidFill>
                  <a:srgbClr val="00B050"/>
                </a:solidFill>
              </a:rPr>
              <a:t>unity gain </a:t>
            </a:r>
            <a:r>
              <a:rPr lang="en-US" sz="2400" dirty="0"/>
              <a:t>(1x) in </a:t>
            </a:r>
            <a:r>
              <a:rPr lang="en-US" sz="2400" i="1" dirty="0"/>
              <a:t>voltage</a:t>
            </a:r>
            <a:r>
              <a:rPr lang="en-US" sz="2400" dirty="0"/>
              <a:t>, but can provide significant </a:t>
            </a:r>
            <a:r>
              <a:rPr lang="en-US" sz="2400" u="sng" dirty="0"/>
              <a:t>current</a:t>
            </a:r>
            <a:r>
              <a:rPr lang="en-US" sz="2400" dirty="0"/>
              <a:t> gain</a:t>
            </a:r>
          </a:p>
          <a:p>
            <a:r>
              <a:rPr lang="en-US" sz="2400" dirty="0"/>
              <a:t>A CC amplifier has high input </a:t>
            </a:r>
            <a:r>
              <a:rPr lang="en-US" sz="2400" b="1" dirty="0">
                <a:solidFill>
                  <a:srgbClr val="7030A0"/>
                </a:solidFill>
              </a:rPr>
              <a:t>impedance</a:t>
            </a:r>
            <a:r>
              <a:rPr lang="en-US" sz="2400" dirty="0"/>
              <a:t>, which minimizes </a:t>
            </a:r>
            <a:r>
              <a:rPr lang="en-US" sz="2400" i="1" dirty="0"/>
              <a:t>loading</a:t>
            </a:r>
            <a:r>
              <a:rPr lang="en-US" sz="2400" dirty="0"/>
              <a:t> effects on the preceding stage (i.e., the DAC)</a:t>
            </a:r>
          </a:p>
          <a:p>
            <a:r>
              <a:rPr lang="en-US" sz="2400" dirty="0"/>
              <a:t>In a CC configuration, we take the </a:t>
            </a:r>
            <a:r>
              <a:rPr lang="en-US" sz="2400" b="1" dirty="0">
                <a:solidFill>
                  <a:srgbClr val="FF0000"/>
                </a:solidFill>
              </a:rPr>
              <a:t>output from the Emitter</a:t>
            </a:r>
            <a:r>
              <a:rPr lang="en-US" sz="2400" dirty="0"/>
              <a:t> pin (as opposed to the </a:t>
            </a:r>
            <a:r>
              <a:rPr lang="en-US" sz="2400" i="1" dirty="0"/>
              <a:t>Collector</a:t>
            </a:r>
            <a:r>
              <a:rPr lang="en-US" sz="2400" dirty="0"/>
              <a:t> pin in a Common Emitter amplifier, as we saw on </a:t>
            </a:r>
            <a:r>
              <a:rPr lang="en-US" sz="2400" b="1" dirty="0"/>
              <a:t>Board # 02</a:t>
            </a:r>
            <a:r>
              <a:rPr lang="en-US" sz="2400" dirty="0"/>
              <a:t>)</a:t>
            </a:r>
          </a:p>
          <a:p>
            <a:r>
              <a:rPr lang="en-US" sz="2400" dirty="0"/>
              <a:t>Unlike a CE amplifier, in which the output phase is </a:t>
            </a:r>
            <a:r>
              <a:rPr lang="en-US" sz="2400" b="1" dirty="0"/>
              <a:t>inverted</a:t>
            </a:r>
            <a:r>
              <a:rPr lang="en-US" sz="2400" dirty="0"/>
              <a:t> compared to the input, with a CC amplifier, the output is </a:t>
            </a:r>
            <a:r>
              <a:rPr lang="en-US" sz="2400" b="1" dirty="0">
                <a:solidFill>
                  <a:srgbClr val="00B050"/>
                </a:solidFill>
              </a:rPr>
              <a:t>in phase</a:t>
            </a:r>
            <a:r>
              <a:rPr lang="en-US" sz="2400" dirty="0"/>
              <a:t> with the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02AE-FBB8-ECE2-2DB0-0D1A3323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1721-7E88-0574-52A1-BA6898BE3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C56C-EB1A-D652-381C-90F7AD6D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FE99-042A-CB18-A9F8-8ED80E0B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467D-FCF5-8A87-AD85-FE6CCB82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2B167F-B545-1E25-C891-16F6A61C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73" y="1522275"/>
            <a:ext cx="3216717" cy="497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2112F-8685-D31E-EA67-871E8A40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85A-53AB-CABA-B30D-AB34027A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35227-C569-18AB-64DF-D65F45D58C16}"/>
              </a:ext>
            </a:extLst>
          </p:cNvPr>
          <p:cNvSpPr txBox="1"/>
          <p:nvPr/>
        </p:nvSpPr>
        <p:spPr>
          <a:xfrm>
            <a:off x="3196242" y="5381966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 Jumper Wire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797A1-30EE-DC23-A887-817B25C22EB5}"/>
              </a:ext>
            </a:extLst>
          </p:cNvPr>
          <p:cNvSpPr txBox="1"/>
          <p:nvPr/>
        </p:nvSpPr>
        <p:spPr>
          <a:xfrm>
            <a:off x="387629" y="3623575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</a:t>
            </a:r>
            <a:r>
              <a:rPr lang="en-US" i="1" dirty="0">
                <a:solidFill>
                  <a:srgbClr val="7030A0"/>
                </a:solidFill>
              </a:rPr>
              <a:t>Common Collector</a:t>
            </a:r>
            <a:r>
              <a:rPr lang="en-US" dirty="0">
                <a:solidFill>
                  <a:srgbClr val="7030A0"/>
                </a:solidFill>
              </a:rPr>
              <a:t> configuration, we take the BJT output from the </a:t>
            </a:r>
            <a:r>
              <a:rPr lang="en-US" b="1" dirty="0">
                <a:solidFill>
                  <a:srgbClr val="7030A0"/>
                </a:solidFill>
              </a:rPr>
              <a:t>Emitter</a:t>
            </a:r>
            <a:r>
              <a:rPr lang="en-US" dirty="0">
                <a:solidFill>
                  <a:srgbClr val="7030A0"/>
                </a:solidFill>
              </a:rPr>
              <a:t> pin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BDBC7-E4A5-D2B2-586D-5CB8E36B22D9}"/>
              </a:ext>
            </a:extLst>
          </p:cNvPr>
          <p:cNvSpPr txBox="1"/>
          <p:nvPr/>
        </p:nvSpPr>
        <p:spPr>
          <a:xfrm>
            <a:off x="6525963" y="2889268"/>
            <a:ext cx="237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330 </a:t>
            </a:r>
            <a:r>
              <a:rPr lang="el-GR" b="1" dirty="0"/>
              <a:t>Ω</a:t>
            </a:r>
            <a:r>
              <a:rPr lang="en-US" dirty="0"/>
              <a:t> resistor limits the current flowing into the BJT </a:t>
            </a:r>
            <a:r>
              <a:rPr lang="en-US" b="1" dirty="0"/>
              <a:t>Base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EAE8-764D-1AD5-9F6F-5E4E26769CF6}"/>
              </a:ext>
            </a:extLst>
          </p:cNvPr>
          <p:cNvSpPr txBox="1"/>
          <p:nvPr/>
        </p:nvSpPr>
        <p:spPr>
          <a:xfrm>
            <a:off x="6495735" y="3900574"/>
            <a:ext cx="243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a </a:t>
            </a:r>
            <a:r>
              <a:rPr lang="en-US" u="sng" dirty="0"/>
              <a:t>buffer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Collector</a:t>
            </a:r>
            <a:r>
              <a:rPr lang="en-US" dirty="0"/>
              <a:t> pin</a:t>
            </a:r>
          </a:p>
          <a:p>
            <a:pPr algn="ctr"/>
            <a:r>
              <a:rPr lang="en-US" dirty="0"/>
              <a:t>is tied to V</a:t>
            </a:r>
            <a:r>
              <a:rPr lang="en-US" baseline="-25000" dirty="0"/>
              <a:t>CC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8AFDC-7725-26C6-B154-A63E02FA9D89}"/>
              </a:ext>
            </a:extLst>
          </p:cNvPr>
          <p:cNvSpPr txBox="1"/>
          <p:nvPr/>
        </p:nvSpPr>
        <p:spPr>
          <a:xfrm>
            <a:off x="6525963" y="4911880"/>
            <a:ext cx="2370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a </a:t>
            </a:r>
            <a:r>
              <a:rPr lang="en-US" u="sng" dirty="0"/>
              <a:t>buffer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is tied to GND through a resistor</a:t>
            </a:r>
          </a:p>
          <a:p>
            <a:pPr algn="ctr"/>
            <a:r>
              <a:rPr lang="en-US" dirty="0"/>
              <a:t> (here a </a:t>
            </a:r>
            <a:r>
              <a:rPr lang="en-US" b="1" dirty="0"/>
              <a:t>10K </a:t>
            </a:r>
            <a:r>
              <a:rPr lang="el-GR" b="1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)</a:t>
            </a:r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9B213-C623-8C39-3899-1AC0D8248EC4}"/>
              </a:ext>
            </a:extLst>
          </p:cNvPr>
          <p:cNvCxnSpPr/>
          <p:nvPr/>
        </p:nvCxnSpPr>
        <p:spPr>
          <a:xfrm>
            <a:off x="2614731" y="4655127"/>
            <a:ext cx="234267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878736-BFCC-5150-BB68-4B0A05D0AB6F}"/>
              </a:ext>
            </a:extLst>
          </p:cNvPr>
          <p:cNvCxnSpPr>
            <a:cxnSpLocks/>
          </p:cNvCxnSpPr>
          <p:nvPr/>
        </p:nvCxnSpPr>
        <p:spPr>
          <a:xfrm flipH="1">
            <a:off x="5161098" y="3211736"/>
            <a:ext cx="1541983" cy="79583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CE91A7-9445-9AEF-9513-19EA678860C4}"/>
              </a:ext>
            </a:extLst>
          </p:cNvPr>
          <p:cNvCxnSpPr>
            <a:cxnSpLocks/>
          </p:cNvCxnSpPr>
          <p:nvPr/>
        </p:nvCxnSpPr>
        <p:spPr>
          <a:xfrm flipH="1" flipV="1">
            <a:off x="5433501" y="4362239"/>
            <a:ext cx="1398049" cy="296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453EC2-1BAB-5EB4-F99A-6BFE74220357}"/>
              </a:ext>
            </a:extLst>
          </p:cNvPr>
          <p:cNvCxnSpPr>
            <a:cxnSpLocks/>
          </p:cNvCxnSpPr>
          <p:nvPr/>
        </p:nvCxnSpPr>
        <p:spPr>
          <a:xfrm flipH="1" flipV="1">
            <a:off x="5759837" y="4696410"/>
            <a:ext cx="888159" cy="6628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7B86-3722-FD6F-7F95-4A58637E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F6A765-03BF-4006-7955-98EAB90172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873" y="1602822"/>
            <a:ext cx="5404254" cy="5013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0A1A9-3DF2-B1B5-64C2-8B51E0B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BB86-2103-C7CB-7EF1-2E8F45B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56FDD0-A2E1-399E-DD58-EA373355B79A}"/>
              </a:ext>
            </a:extLst>
          </p:cNvPr>
          <p:cNvSpPr/>
          <p:nvPr/>
        </p:nvSpPr>
        <p:spPr>
          <a:xfrm>
            <a:off x="1306807" y="5084681"/>
            <a:ext cx="1768901" cy="934489"/>
          </a:xfrm>
          <a:prstGeom prst="wedgeRoundRectCallout">
            <a:avLst>
              <a:gd name="adj1" fmla="val 84028"/>
              <a:gd name="adj2" fmla="val -76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goal is to shine the Blue LED brightly</a:t>
            </a:r>
          </a:p>
        </p:txBody>
      </p:sp>
    </p:spTree>
    <p:extLst>
      <p:ext uri="{BB962C8B-B14F-4D97-AF65-F5344CB8AC3E}">
        <p14:creationId xmlns:p14="http://schemas.microsoft.com/office/powerpoint/2010/main" val="1654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E482-A5B3-A1D5-3091-59D22E8B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AC24E-ACA2-4B28-FD59-4095550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8218B4-D2BF-9557-8A9C-BECF6214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DE692-A233-E83C-687B-EC4D2FAE39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55" y="1464847"/>
            <a:ext cx="5838095" cy="48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D68E2F8-A7A8-8407-48B7-9EE8E041856D}"/>
              </a:ext>
            </a:extLst>
          </p:cNvPr>
          <p:cNvGrpSpPr/>
          <p:nvPr/>
        </p:nvGrpSpPr>
        <p:grpSpPr>
          <a:xfrm>
            <a:off x="5923504" y="166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F6B31E-973E-CDB5-EAAA-F033CEDE1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C437E0-69DB-12D5-D391-CEE354274C2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560814-5195-2827-31BC-02BD83B0F353}"/>
              </a:ext>
            </a:extLst>
          </p:cNvPr>
          <p:cNvGrpSpPr/>
          <p:nvPr/>
        </p:nvGrpSpPr>
        <p:grpSpPr>
          <a:xfrm>
            <a:off x="5504594" y="2359573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6A3AFC-0ACE-373F-E019-BA112826F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D871A7-67E7-C766-FC64-6B9845031A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5A68E6-F2E5-2EEE-4A3C-90C488F1EF46}"/>
              </a:ext>
            </a:extLst>
          </p:cNvPr>
          <p:cNvGrpSpPr/>
          <p:nvPr/>
        </p:nvGrpSpPr>
        <p:grpSpPr>
          <a:xfrm>
            <a:off x="4086672" y="2810146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0C07E2-CF7B-9F07-7F2E-60C6F0AA2A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0EC91F-764D-A402-9D24-29EE636210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9878FD-B318-A3F7-150A-B5FF6C472E69}"/>
              </a:ext>
            </a:extLst>
          </p:cNvPr>
          <p:cNvGrpSpPr/>
          <p:nvPr/>
        </p:nvGrpSpPr>
        <p:grpSpPr>
          <a:xfrm>
            <a:off x="6845785" y="3964567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9ACBE9-FCBB-F406-7736-65D315F896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C4D1A71-EAF8-8888-65D5-F67A14DB6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40DE5-7968-C248-F734-E16EBE5DC652}"/>
              </a:ext>
            </a:extLst>
          </p:cNvPr>
          <p:cNvGrpSpPr/>
          <p:nvPr/>
        </p:nvGrpSpPr>
        <p:grpSpPr>
          <a:xfrm>
            <a:off x="4272673" y="4875768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676DD1-7033-5DE1-940A-B53CD8DB5EE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51EF3A-5AAF-6642-4124-356E0ABA4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1E9B23-8301-FB31-0541-DDD79A105339}"/>
              </a:ext>
            </a:extLst>
          </p:cNvPr>
          <p:cNvGrpSpPr/>
          <p:nvPr/>
        </p:nvGrpSpPr>
        <p:grpSpPr>
          <a:xfrm>
            <a:off x="3734357" y="5086699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B20C7-9C91-8327-6B46-645FC08159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AA7E9EA-55B3-6F26-A9DE-7E4BC3C84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F32B08-BAA6-D852-D2C0-A97901E608F5}"/>
              </a:ext>
            </a:extLst>
          </p:cNvPr>
          <p:cNvGrpSpPr/>
          <p:nvPr/>
        </p:nvGrpSpPr>
        <p:grpSpPr>
          <a:xfrm>
            <a:off x="3477073" y="5778335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EA820-F11F-40C7-CA5B-D6296595B1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60B2FC6-912C-8F18-2274-F69B6B3F8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62E7-4CD2-3585-9970-7E57EA37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93A3-9679-C580-296B-BA3D7669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633F-69E4-9498-2200-BF2344CED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5B0D-D115-050E-A706-167AA5A9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7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1CD1-D5DD-02F2-7A3A-46D9C9CA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BFBD9-6875-F22B-1335-4B013F8A77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8555" y="1464847"/>
            <a:ext cx="5838095" cy="48952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137A2-4F3F-246F-427F-8123B455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2405CB-096D-0AFC-BC95-50FDB647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8031305-1864-384F-D895-CABB61888B97}"/>
              </a:ext>
            </a:extLst>
          </p:cNvPr>
          <p:cNvSpPr/>
          <p:nvPr/>
        </p:nvSpPr>
        <p:spPr>
          <a:xfrm>
            <a:off x="6305437" y="4772117"/>
            <a:ext cx="1735389" cy="921957"/>
          </a:xfrm>
          <a:prstGeom prst="wedgeRoundRectCallout">
            <a:avLst>
              <a:gd name="adj1" fmla="val -105749"/>
              <a:gd name="adj2" fmla="val 133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</p:spTree>
    <p:extLst>
      <p:ext uri="{BB962C8B-B14F-4D97-AF65-F5344CB8AC3E}">
        <p14:creationId xmlns:p14="http://schemas.microsoft.com/office/powerpoint/2010/main" val="42892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What voltage must we supply to light up a </a:t>
            </a:r>
            <a:r>
              <a:rPr lang="en-US" sz="2400" b="1" dirty="0">
                <a:solidFill>
                  <a:srgbClr val="0070C0"/>
                </a:solidFill>
              </a:rPr>
              <a:t>Blue LED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C5DF7C7-9FF2-F8E2-C590-47F567624D1E}"/>
              </a:ext>
            </a:extLst>
          </p:cNvPr>
          <p:cNvGrpSpPr/>
          <p:nvPr/>
        </p:nvGrpSpPr>
        <p:grpSpPr>
          <a:xfrm>
            <a:off x="2176424" y="4603545"/>
            <a:ext cx="4791153" cy="1663112"/>
            <a:chOff x="2187760" y="4603545"/>
            <a:chExt cx="4791153" cy="1663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/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Energy in electron volts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/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Planck’s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(4.1357 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blipFill>
                  <a:blip r:embed="rId4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/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Speed of Light in a vacuum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/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Wavelength in meters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blipFill>
                  <a:blip r:embed="rId6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56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Diodes are </a:t>
            </a:r>
            <a:r>
              <a:rPr lang="en-US" sz="2400" b="1" dirty="0">
                <a:solidFill>
                  <a:srgbClr val="00B050"/>
                </a:solidFill>
              </a:rPr>
              <a:t>semiconductor</a:t>
            </a:r>
            <a:r>
              <a:rPr lang="en-US" sz="2400" dirty="0"/>
              <a:t> components that can </a:t>
            </a:r>
            <a:r>
              <a:rPr lang="en-US" sz="2400" b="1" dirty="0">
                <a:solidFill>
                  <a:srgbClr val="FF0000"/>
                </a:solidFill>
              </a:rPr>
              <a:t>block a reversed current</a:t>
            </a:r>
            <a:r>
              <a:rPr lang="en-US" sz="2400" dirty="0"/>
              <a:t> flow. As such, they are like a one-way valve and are often used to </a:t>
            </a:r>
            <a:r>
              <a:rPr lang="en-US" sz="2400" u="sng" dirty="0"/>
              <a:t>rectify</a:t>
            </a:r>
            <a:r>
              <a:rPr lang="en-US" sz="2400" dirty="0"/>
              <a:t> (clip unwanted voltages in) </a:t>
            </a:r>
            <a:r>
              <a:rPr lang="en-US" sz="2400" b="1" dirty="0"/>
              <a:t>AC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(alternating current) </a:t>
            </a:r>
            <a:r>
              <a:rPr lang="en-US" sz="2400" dirty="0"/>
              <a:t>signals </a:t>
            </a:r>
          </a:p>
          <a:p>
            <a:r>
              <a:rPr lang="en-US" sz="2400" dirty="0"/>
              <a:t>Diodes also act as a kind of </a:t>
            </a:r>
            <a:r>
              <a:rPr lang="en-US" sz="2400" b="1" dirty="0">
                <a:solidFill>
                  <a:srgbClr val="0070C0"/>
                </a:solidFill>
              </a:rPr>
              <a:t>switch</a:t>
            </a:r>
            <a:r>
              <a:rPr lang="en-US" sz="2400" dirty="0"/>
              <a:t> – current cannot flow through a diode until the </a:t>
            </a:r>
            <a:r>
              <a:rPr lang="en-US" sz="2400" i="1" dirty="0"/>
              <a:t>voltage</a:t>
            </a:r>
            <a:r>
              <a:rPr lang="en-US" sz="2400" dirty="0"/>
              <a:t> exceeds a minimum threshold</a:t>
            </a:r>
          </a:p>
          <a:p>
            <a:r>
              <a:rPr lang="en-US" sz="2400" dirty="0"/>
              <a:t>When the </a:t>
            </a:r>
            <a:r>
              <a:rPr lang="en-US" sz="2400" b="1" dirty="0"/>
              <a:t>forward voltage </a:t>
            </a:r>
            <a:r>
              <a:rPr lang="en-US" sz="2400" dirty="0"/>
              <a:t>exceeds the diode's internal </a:t>
            </a:r>
            <a:r>
              <a:rPr lang="en-US" sz="2400" b="1" dirty="0">
                <a:solidFill>
                  <a:srgbClr val="7030A0"/>
                </a:solidFill>
              </a:rPr>
              <a:t>P-N junction barrier</a:t>
            </a:r>
            <a:r>
              <a:rPr lang="en-US" sz="2400" dirty="0"/>
              <a:t> voltage (</a:t>
            </a:r>
            <a:r>
              <a:rPr lang="en-US" sz="2400" dirty="0">
                <a:solidFill>
                  <a:srgbClr val="FF0000"/>
                </a:solidFill>
              </a:rPr>
              <a:t>about +0.7V</a:t>
            </a:r>
            <a:r>
              <a:rPr lang="en-US" sz="2400" dirty="0"/>
              <a:t>) a charge carrier </a:t>
            </a:r>
            <a:r>
              <a:rPr lang="en-US" sz="2400" u="sng" dirty="0"/>
              <a:t>avalanche</a:t>
            </a:r>
            <a:r>
              <a:rPr lang="en-US" sz="2400" dirty="0"/>
              <a:t> occurs</a:t>
            </a:r>
          </a:p>
          <a:p>
            <a:r>
              <a:rPr lang="en-US" sz="2400" dirty="0"/>
              <a:t>Once sufficiently </a:t>
            </a:r>
            <a:r>
              <a:rPr lang="en-US" sz="2400" b="1" dirty="0">
                <a:solidFill>
                  <a:srgbClr val="00B050"/>
                </a:solidFill>
              </a:rPr>
              <a:t>biased</a:t>
            </a:r>
            <a:r>
              <a:rPr lang="en-US" sz="2400" dirty="0"/>
              <a:t>, the diode's forward current increases rapidly for a minimal rise in source voltage, producing a non-linear curve with a distinct "knee"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have an easily visible glow, we need to provide </a:t>
            </a:r>
            <a:r>
              <a:rPr lang="en-US" sz="2400" b="1" dirty="0"/>
              <a:t>2.64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470×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418A49-9FC5-51DE-441A-47C41B0235C8}"/>
              </a:ext>
            </a:extLst>
          </p:cNvPr>
          <p:cNvSpPr/>
          <p:nvPr/>
        </p:nvSpPr>
        <p:spPr>
          <a:xfrm>
            <a:off x="3853637" y="3326298"/>
            <a:ext cx="528991" cy="3090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EB82-BB63-5CFB-0582-D53710D1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45EFC7-8510-069D-97C8-7DED37075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44" y="1467670"/>
            <a:ext cx="7328119" cy="4866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935F9-D35D-83AE-429D-BDA048EE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5D1A-347A-A757-A479-498CF0E4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D16EE-CD32-736C-3AF3-5F139AEDB2BA}"/>
              </a:ext>
            </a:extLst>
          </p:cNvPr>
          <p:cNvGrpSpPr/>
          <p:nvPr/>
        </p:nvGrpSpPr>
        <p:grpSpPr>
          <a:xfrm>
            <a:off x="4290754" y="333948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26BE05-3E14-AED9-42AE-34BA2763C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3BAF45-0A88-338D-1DEB-B9E93BEFC65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1C2C6-E8FF-5A0A-142D-2E23F2BB8288}"/>
              </a:ext>
            </a:extLst>
          </p:cNvPr>
          <p:cNvSpPr/>
          <p:nvPr/>
        </p:nvSpPr>
        <p:spPr>
          <a:xfrm>
            <a:off x="3599153" y="3414580"/>
            <a:ext cx="560920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4C17-5E0C-12D3-C420-A737F836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929C7-F850-FC05-6C11-5B9296D67D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7244" y="1467670"/>
            <a:ext cx="7328119" cy="4866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6B74D-30A4-2059-F4F6-7CAD66CA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F53183-DCC2-7B87-5107-5967EAFE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67CA407-F49C-4D81-3748-1839C5B117AF}"/>
              </a:ext>
            </a:extLst>
          </p:cNvPr>
          <p:cNvSpPr/>
          <p:nvPr/>
        </p:nvSpPr>
        <p:spPr>
          <a:xfrm>
            <a:off x="4420884" y="3641149"/>
            <a:ext cx="1735389" cy="921957"/>
          </a:xfrm>
          <a:prstGeom prst="wedgeRoundRectCallout">
            <a:avLst>
              <a:gd name="adj1" fmla="val -80790"/>
              <a:gd name="adj2" fmla="val -484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7AB37-FB0B-4EAC-01D6-437AD987895A}"/>
              </a:ext>
            </a:extLst>
          </p:cNvPr>
          <p:cNvGrpSpPr/>
          <p:nvPr/>
        </p:nvGrpSpPr>
        <p:grpSpPr>
          <a:xfrm>
            <a:off x="6893701" y="2032687"/>
            <a:ext cx="1720256" cy="3068268"/>
            <a:chOff x="6418975" y="868563"/>
            <a:chExt cx="1720256" cy="30682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30B3B-7E89-E41E-4BD5-DA8BE8A6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977" y="868563"/>
              <a:ext cx="1720254" cy="22449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F82CDF-8918-E0E5-E6E6-80E2F0883DFB}"/>
                </a:ext>
              </a:extLst>
            </p:cNvPr>
            <p:cNvSpPr txBox="1"/>
            <p:nvPr/>
          </p:nvSpPr>
          <p:spPr>
            <a:xfrm>
              <a:off x="6418975" y="3105834"/>
              <a:ext cx="1720255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Albert Einstein </a:t>
              </a:r>
              <a:r>
                <a:rPr lang="en-US" sz="1600" b="1" dirty="0"/>
                <a:t>1905</a:t>
              </a:r>
            </a:p>
            <a:p>
              <a:pPr algn="ctr"/>
              <a:r>
                <a:rPr lang="en-US" sz="1600" dirty="0"/>
                <a:t>(26 years old)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91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43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44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Ohm's Law is a mathematical relationship between voltage, current, and resistance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Ohm </a:t>
                </a:r>
                <a:r>
                  <a:rPr lang="en-US" sz="2400" b="1" dirty="0"/>
                  <a:t>did not </a:t>
                </a:r>
                <a:r>
                  <a:rPr lang="en-US" sz="2400" dirty="0"/>
                  <a:t>imply that if you divide the voltage output of a circuit by an infinitely small resistance, then </a:t>
                </a:r>
                <a:r>
                  <a:rPr lang="en-US" sz="2400" b="1" dirty="0"/>
                  <a:t>that</a:t>
                </a:r>
                <a:r>
                  <a:rPr lang="en-US" sz="2400" dirty="0"/>
                  <a:t> circuit </a:t>
                </a:r>
                <a:r>
                  <a:rPr lang="en-US" sz="2400" u="sng" dirty="0"/>
                  <a:t>will be able to produce</a:t>
                </a:r>
                <a:r>
                  <a:rPr lang="en-US" sz="2400" dirty="0"/>
                  <a:t> an </a:t>
                </a:r>
                <a:r>
                  <a:rPr lang="en-US" sz="2400" i="1" dirty="0"/>
                  <a:t>infinite</a:t>
                </a:r>
                <a:r>
                  <a:rPr lang="en-US" sz="2400" dirty="0"/>
                  <a:t> amount of current</a:t>
                </a:r>
              </a:p>
              <a:p>
                <a:r>
                  <a:rPr lang="en-US" sz="2400" dirty="0"/>
                  <a:t>Most circuits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current limited </a:t>
                </a:r>
                <a:r>
                  <a:rPr lang="en-US" sz="2400" dirty="0"/>
                  <a:t>– even batteries can only provide a certain maximum number of </a:t>
                </a:r>
                <a:r>
                  <a:rPr lang="en-US" sz="2400" b="1" dirty="0"/>
                  <a:t>amp-hours</a:t>
                </a:r>
              </a:p>
              <a:p>
                <a:r>
                  <a:rPr lang="en-US" sz="2400" dirty="0"/>
                  <a:t>Resistance can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vary</a:t>
                </a:r>
                <a:r>
                  <a:rPr lang="en-US" sz="2400" dirty="0"/>
                  <a:t> by the </a:t>
                </a:r>
                <a:r>
                  <a:rPr lang="en-US" sz="2400" i="1" dirty="0"/>
                  <a:t>temperature</a:t>
                </a:r>
                <a:r>
                  <a:rPr lang="en-US" sz="2400" dirty="0"/>
                  <a:t> of the resistor </a:t>
                </a:r>
              </a:p>
              <a:p>
                <a:r>
                  <a:rPr lang="en-US" sz="2400" dirty="0"/>
                  <a:t>Resistance can be considered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ratio</a:t>
                </a:r>
                <a:r>
                  <a:rPr lang="en-US" sz="2400" dirty="0"/>
                  <a:t> of voltage to current – think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as the </a:t>
                </a:r>
                <a:r>
                  <a:rPr lang="en-US" sz="2400" b="1" u="sng" dirty="0"/>
                  <a:t>slope</a:t>
                </a:r>
                <a:r>
                  <a:rPr lang="en-US" sz="2400" u="sng" dirty="0"/>
                  <a:t> of a line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 r="-850" b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/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Electrical engineers use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blipFill>
                <a:blip r:embed="rId3"/>
                <a:stretch>
                  <a:fillRect t="-2247" r="-1465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3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BC66C-EC34-3C10-B69B-3C6A569BE2C3}"/>
              </a:ext>
            </a:extLst>
          </p:cNvPr>
          <p:cNvSpPr/>
          <p:nvPr/>
        </p:nvSpPr>
        <p:spPr>
          <a:xfrm>
            <a:off x="3312826" y="4519534"/>
            <a:ext cx="2522605" cy="197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sample (measure)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sz="2400" dirty="0"/>
                  <a:t> flowing through an </a:t>
                </a:r>
                <a:r>
                  <a:rPr lang="en-US" sz="2400" i="1" dirty="0"/>
                  <a:t>unknown</a:t>
                </a:r>
                <a:r>
                  <a:rPr lang="en-US" sz="2400" dirty="0"/>
                  <a:t> resistor as we slowly increase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voltage</a:t>
                </a:r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linear regression </a:t>
                </a:r>
                <a:r>
                  <a:rPr lang="en-US" sz="2400" dirty="0"/>
                  <a:t>(method of least squares), we can calculate the line of best fit which passes through the observed data values (volts vs. current)</a:t>
                </a:r>
              </a:p>
              <a:p>
                <a:r>
                  <a:rPr lang="en-US" sz="2400" dirty="0"/>
                  <a:t>The slope of that line is the ratio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which will tell us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resistance</a:t>
                </a:r>
                <a:r>
                  <a:rPr lang="en-US" sz="2400" dirty="0"/>
                  <a:t> in Ohms of the unknown resistor under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A95D-CC8E-525B-A269-D571710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142C-016C-E13E-1143-CA442E15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C7D4A-0C72-0023-A5E1-3654EC09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848-235F-6660-B3E5-649575DA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16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93EB-CE68-5DAF-142F-E8AF0A73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5751F9-5D3A-CFAF-5E7C-E44F22F6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6" y="1522275"/>
            <a:ext cx="4068476" cy="497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204A-B3E8-9C93-3767-3405CBCC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1B2B-C7C9-1BEF-3267-109D27F3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58AF5-DB86-A7B3-5D79-07ADCF9A8454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5D02F-DCAF-7BB1-0A16-0A129824D344}"/>
              </a:ext>
            </a:extLst>
          </p:cNvPr>
          <p:cNvSpPr txBox="1"/>
          <p:nvPr/>
        </p:nvSpPr>
        <p:spPr>
          <a:xfrm>
            <a:off x="328235" y="3724870"/>
            <a:ext cx="2370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</a:t>
            </a:r>
            <a:r>
              <a:rPr lang="en-US" b="1" dirty="0"/>
              <a:t>Common Collector amplifier </a:t>
            </a:r>
            <a:r>
              <a:rPr lang="en-US" dirty="0"/>
              <a:t>(Buffer) will provide enough current so that even </a:t>
            </a:r>
            <a:r>
              <a:rPr lang="en-US" u="sng" dirty="0"/>
              <a:t>after</a:t>
            </a:r>
            <a:r>
              <a:rPr lang="en-US" dirty="0"/>
              <a:t> passing through the unknown resistor, the </a:t>
            </a:r>
            <a:r>
              <a:rPr lang="en-US" b="1" dirty="0"/>
              <a:t>INA219</a:t>
            </a:r>
            <a:r>
              <a:rPr lang="en-US" dirty="0"/>
              <a:t> will get a </a:t>
            </a:r>
            <a:r>
              <a:rPr lang="en-US" i="1" dirty="0"/>
              <a:t>reasonably</a:t>
            </a:r>
            <a:r>
              <a:rPr lang="en-US" dirty="0"/>
              <a:t> accurate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36001-AC9D-A93E-057F-7AB2E12325DF}"/>
              </a:ext>
            </a:extLst>
          </p:cNvPr>
          <p:cNvSpPr txBox="1"/>
          <p:nvPr/>
        </p:nvSpPr>
        <p:spPr>
          <a:xfrm>
            <a:off x="6378130" y="3612331"/>
            <a:ext cx="246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output will be 0.66V lower than the DAC output pin, but it can </a:t>
            </a:r>
            <a:r>
              <a:rPr lang="en-US" b="1" dirty="0"/>
              <a:t>source</a:t>
            </a:r>
            <a:r>
              <a:rPr lang="en-US" dirty="0"/>
              <a:t> a much higher current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ED897-B951-420D-28F3-DABFF94E3F29}"/>
              </a:ext>
            </a:extLst>
          </p:cNvPr>
          <p:cNvCxnSpPr>
            <a:cxnSpLocks/>
          </p:cNvCxnSpPr>
          <p:nvPr/>
        </p:nvCxnSpPr>
        <p:spPr>
          <a:xfrm flipH="1">
            <a:off x="5274803" y="3828795"/>
            <a:ext cx="1200127" cy="13036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00AB99-19EC-DC66-BA9E-3D2BD2D1455A}"/>
              </a:ext>
            </a:extLst>
          </p:cNvPr>
          <p:cNvCxnSpPr>
            <a:cxnSpLocks/>
          </p:cNvCxnSpPr>
          <p:nvPr/>
        </p:nvCxnSpPr>
        <p:spPr>
          <a:xfrm flipH="1" flipV="1">
            <a:off x="5274803" y="3778716"/>
            <a:ext cx="1211019" cy="5722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A90BD1F1-9755-E422-B1A8-0CBB5C9055A6}"/>
              </a:ext>
            </a:extLst>
          </p:cNvPr>
          <p:cNvSpPr/>
          <p:nvPr/>
        </p:nvSpPr>
        <p:spPr>
          <a:xfrm>
            <a:off x="5871807" y="561486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1</a:t>
            </a:r>
          </a:p>
        </p:txBody>
      </p:sp>
    </p:spTree>
    <p:extLst>
      <p:ext uri="{BB962C8B-B14F-4D97-AF65-F5344CB8AC3E}">
        <p14:creationId xmlns:p14="http://schemas.microsoft.com/office/powerpoint/2010/main" val="30488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1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C7D909-18E0-1DF5-DB12-53F8503350CF}"/>
              </a:ext>
            </a:extLst>
          </p:cNvPr>
          <p:cNvGrpSpPr/>
          <p:nvPr/>
        </p:nvGrpSpPr>
        <p:grpSpPr>
          <a:xfrm>
            <a:off x="386935" y="1771679"/>
            <a:ext cx="3813590" cy="1860859"/>
            <a:chOff x="386935" y="1771679"/>
            <a:chExt cx="3813590" cy="18608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2873DA-90D9-EEBE-C695-8BE7E775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935" y="2335917"/>
              <a:ext cx="3813590" cy="12966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2D5CE-3427-BAD7-7983-C6D064C458B0}"/>
                </a:ext>
              </a:extLst>
            </p:cNvPr>
            <p:cNvSpPr txBox="1"/>
            <p:nvPr/>
          </p:nvSpPr>
          <p:spPr>
            <a:xfrm>
              <a:off x="862287" y="1771679"/>
              <a:ext cx="286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an AC </a:t>
              </a:r>
              <a:r>
                <a:rPr lang="en-US" b="1" dirty="0">
                  <a:solidFill>
                    <a:srgbClr val="7030A0"/>
                  </a:solidFill>
                </a:rPr>
                <a:t>Rectifier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B00F49-DE93-7FC8-D06F-8DE9D6D7F36B}"/>
              </a:ext>
            </a:extLst>
          </p:cNvPr>
          <p:cNvGrpSpPr/>
          <p:nvPr/>
        </p:nvGrpSpPr>
        <p:grpSpPr>
          <a:xfrm>
            <a:off x="4842290" y="1771679"/>
            <a:ext cx="3914775" cy="4298622"/>
            <a:chOff x="4842290" y="1771679"/>
            <a:chExt cx="3914775" cy="4298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353B0-21C1-BDCD-6B93-AC5A48C9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290" y="2336501"/>
              <a:ext cx="3914775" cy="3733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1566E0-7624-49A9-B6F7-900D44777CB7}"/>
                </a:ext>
              </a:extLst>
            </p:cNvPr>
            <p:cNvSpPr txBox="1"/>
            <p:nvPr/>
          </p:nvSpPr>
          <p:spPr>
            <a:xfrm>
              <a:off x="5434206" y="1771679"/>
              <a:ext cx="2730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 Current </a:t>
              </a:r>
              <a:r>
                <a:rPr lang="en-US" b="1" dirty="0">
                  <a:solidFill>
                    <a:srgbClr val="7030A0"/>
                  </a:solidFill>
                </a:rPr>
                <a:t>Switch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5DFFB7-3697-390A-0E30-E660E6086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6" y="4117976"/>
            <a:ext cx="3819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275C-58A0-4546-17F7-3CC74D3D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EA50-E689-9A67-F1B0-F17AD64B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CF6D6-9BE6-D024-D532-808B5AC3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ADFC-3770-5DA3-7C3E-D93D866F98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286" y="1637564"/>
            <a:ext cx="3597427" cy="49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8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DD63-D366-4FE5-2C7C-3F996726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6706A-F580-AE78-5847-E79DB1A2F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570" y="1499334"/>
            <a:ext cx="4124861" cy="5039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5EDCD-51AB-0A43-E089-0E29FC8E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5291B-8621-66ED-415A-937B9E7B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FE9C06-5C8B-941E-8C8A-C83F66C9119F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1894"/>
              <a:gd name="adj2" fmla="val -1000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1</a:t>
            </a:r>
            <a:r>
              <a:rPr lang="en-US" baseline="30000" dirty="0"/>
              <a:t>st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2426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75DD-7223-6E42-24D5-0CE3BC7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76D9-B6C7-30F9-609B-DE5DB820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579C-C699-761D-F015-D4826291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9DB9F-A837-B2C1-AD21-AEEC3D74C7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049" y="1623877"/>
            <a:ext cx="6201902" cy="479928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61EB40-6ADD-2C0C-DC8F-AF694F90B581}"/>
              </a:ext>
            </a:extLst>
          </p:cNvPr>
          <p:cNvSpPr/>
          <p:nvPr/>
        </p:nvSpPr>
        <p:spPr>
          <a:xfrm>
            <a:off x="272053" y="3166395"/>
            <a:ext cx="2078181" cy="1178894"/>
          </a:xfrm>
          <a:prstGeom prst="wedgeRoundRectCallout">
            <a:avLst>
              <a:gd name="adj1" fmla="val 115167"/>
              <a:gd name="adj2" fmla="val -814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yellow wire routes to the input pin (Vin+) of the Current Sensor</a:t>
            </a:r>
          </a:p>
        </p:txBody>
      </p:sp>
    </p:spTree>
    <p:extLst>
      <p:ext uri="{BB962C8B-B14F-4D97-AF65-F5344CB8AC3E}">
        <p14:creationId xmlns:p14="http://schemas.microsoft.com/office/powerpoint/2010/main" val="38142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954B-BA75-ACEB-D19E-5139946A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EF6E5-174A-0D44-C50A-B461EE8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CAB482-96AB-1069-E1CB-E0E42CF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63075-8425-8348-8E72-170A44560F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68581"/>
            <a:ext cx="6990476" cy="49238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8933F6-F8E0-A2B2-AA6E-28DBA3BC9E63}"/>
              </a:ext>
            </a:extLst>
          </p:cNvPr>
          <p:cNvGrpSpPr/>
          <p:nvPr/>
        </p:nvGrpSpPr>
        <p:grpSpPr>
          <a:xfrm>
            <a:off x="2273919" y="4193578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CAAD8A-2E0D-41A8-B402-D8EDF5EEC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9A46EB-E980-57F7-739C-57330CEDA1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39D779-957F-C2F6-F5ED-2EFCAFD0F8A5}"/>
              </a:ext>
            </a:extLst>
          </p:cNvPr>
          <p:cNvGrpSpPr/>
          <p:nvPr/>
        </p:nvGrpSpPr>
        <p:grpSpPr>
          <a:xfrm>
            <a:off x="2008317" y="442027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6FC364B-7232-C132-06EC-49877AE40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81D64E-1A0C-C4DC-62C4-F96E00C4C0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D31D13-867A-14BE-83E0-4D0831EA385E}"/>
              </a:ext>
            </a:extLst>
          </p:cNvPr>
          <p:cNvGrpSpPr/>
          <p:nvPr/>
        </p:nvGrpSpPr>
        <p:grpSpPr>
          <a:xfrm>
            <a:off x="7054272" y="465498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D30CA5-E058-DDF7-30BD-0297F547C7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D951D8-5813-D4A8-828A-B3A3DA3FF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9159F4-950D-95A3-7141-903B8627DB07}"/>
              </a:ext>
            </a:extLst>
          </p:cNvPr>
          <p:cNvGrpSpPr/>
          <p:nvPr/>
        </p:nvGrpSpPr>
        <p:grpSpPr>
          <a:xfrm>
            <a:off x="4471804" y="487975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6B5C05-1406-ED37-E7BE-10133DF94DF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E8AFA2-6552-CB39-EE2B-C5AF01A9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9ECBDA-E00E-A698-CF03-5186C1C8D383}"/>
              </a:ext>
            </a:extLst>
          </p:cNvPr>
          <p:cNvGrpSpPr/>
          <p:nvPr/>
        </p:nvGrpSpPr>
        <p:grpSpPr>
          <a:xfrm>
            <a:off x="2912347" y="5103346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1D816-4192-7572-27F9-7CDD837CB0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1D8E39-9280-A1F0-51FE-B68EF90EC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8A98A6-705C-AA3D-9D79-E2C018D9D5D3}"/>
              </a:ext>
            </a:extLst>
          </p:cNvPr>
          <p:cNvGrpSpPr/>
          <p:nvPr/>
        </p:nvGrpSpPr>
        <p:grpSpPr>
          <a:xfrm>
            <a:off x="2465223" y="533004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739120-892E-8926-C87F-576EB4D1B9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239B517-327D-22BC-74AC-B3D1A906D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A3C8F4-5B67-EE59-1A73-FEF5AE29D176}"/>
              </a:ext>
            </a:extLst>
          </p:cNvPr>
          <p:cNvGrpSpPr/>
          <p:nvPr/>
        </p:nvGrpSpPr>
        <p:grpSpPr>
          <a:xfrm>
            <a:off x="3335116" y="57857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A74FCA-B934-C194-5A78-614B267D49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B35D47-787D-34FF-9E42-28CAA730C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0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4F68-2EF6-4A81-6DFE-B709F974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6D47A-0EB7-8FE0-9E2F-E033DB65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1D21D1-7099-59E1-BB63-10E18491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E198F-240F-26E6-975D-091CB0A7B0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70" y="1390316"/>
            <a:ext cx="5241659" cy="52148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96D398-9316-7459-7671-6E4958A93425}"/>
              </a:ext>
            </a:extLst>
          </p:cNvPr>
          <p:cNvGrpSpPr/>
          <p:nvPr/>
        </p:nvGrpSpPr>
        <p:grpSpPr>
          <a:xfrm>
            <a:off x="2699031" y="153861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086FDC-BD57-CC02-D135-901A1FC7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0CACA-64C8-80E6-8D9C-016FDABE1F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6F6671-0D83-0E7E-9E68-EF45E67AC3CE}"/>
              </a:ext>
            </a:extLst>
          </p:cNvPr>
          <p:cNvGrpSpPr/>
          <p:nvPr/>
        </p:nvGrpSpPr>
        <p:grpSpPr>
          <a:xfrm>
            <a:off x="4952951" y="249377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DBF106-23A7-2A00-2EBE-1DB220E7D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BB9FDE-3082-4150-D5B9-1608472A74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F20146-D540-A794-81B9-3B24C2D898CC}"/>
              </a:ext>
            </a:extLst>
          </p:cNvPr>
          <p:cNvGrpSpPr/>
          <p:nvPr/>
        </p:nvGrpSpPr>
        <p:grpSpPr>
          <a:xfrm>
            <a:off x="5039332" y="41153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4E994-EFB1-BBF6-ED90-6A73F968738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77D8B9-3A49-FCBB-1D31-DE7D1398B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CC0AB0-45F6-83EF-CEFB-6D321B6FAA03}"/>
              </a:ext>
            </a:extLst>
          </p:cNvPr>
          <p:cNvGrpSpPr/>
          <p:nvPr/>
        </p:nvGrpSpPr>
        <p:grpSpPr>
          <a:xfrm>
            <a:off x="5833995" y="455281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A6E835-95A6-85D7-E8D9-1A1B5658AE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79B9B6-3778-6E45-C4CE-3288CB95A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5FC0C-4A80-8386-9996-86477426C483}"/>
              </a:ext>
            </a:extLst>
          </p:cNvPr>
          <p:cNvGrpSpPr/>
          <p:nvPr/>
        </p:nvGrpSpPr>
        <p:grpSpPr>
          <a:xfrm>
            <a:off x="3794790" y="4757855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5369D5-20DC-D948-6DDA-101E471988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9D84018-777A-A924-8F98-1E2B5A81B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6CF803-6252-4B12-8C91-C16CA8F0A740}"/>
              </a:ext>
            </a:extLst>
          </p:cNvPr>
          <p:cNvGrpSpPr/>
          <p:nvPr/>
        </p:nvGrpSpPr>
        <p:grpSpPr>
          <a:xfrm>
            <a:off x="4133388" y="5403138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0CFA1E-4755-7551-897B-5CE36B9BB7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96425D-B778-CE53-C59B-0DBA92105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8746BB-B654-9CEC-210E-C1169B88D468}"/>
              </a:ext>
            </a:extLst>
          </p:cNvPr>
          <p:cNvGrpSpPr/>
          <p:nvPr/>
        </p:nvGrpSpPr>
        <p:grpSpPr>
          <a:xfrm>
            <a:off x="4522890" y="582646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1FF58D-5835-44D2-7FB1-19579C1F61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A03290-D34E-4321-0740-C4AB30E9F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451060-7784-A1C8-2189-9EF07081B9C5}"/>
              </a:ext>
            </a:extLst>
          </p:cNvPr>
          <p:cNvGrpSpPr/>
          <p:nvPr/>
        </p:nvGrpSpPr>
        <p:grpSpPr>
          <a:xfrm>
            <a:off x="4260008" y="6036468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7FDF9E-9D8E-97BE-CD1C-50C6BC62BF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B55D3D9-C30E-55EC-3770-5AD26241E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4D1F30-FFD4-8B68-CE5D-A11C1D908FD7}"/>
              </a:ext>
            </a:extLst>
          </p:cNvPr>
          <p:cNvGrpSpPr/>
          <p:nvPr/>
        </p:nvGrpSpPr>
        <p:grpSpPr>
          <a:xfrm>
            <a:off x="3904640" y="625389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35E339-8A60-8427-3CD5-5B5AD38E98C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79C97C9-3A64-3F62-06AF-5B8A02E3D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3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76115-A28A-C92E-5D3C-2D7DC323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0661A5-FDF1-8160-EE4C-402FD0CF84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63" y="2124309"/>
            <a:ext cx="7561402" cy="19464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4FC5-3691-6DA3-25DE-A1766CC8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43A262-594D-C937-39BA-6DBE5476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014E65-6A2E-49AA-4187-794D63CB84B6}"/>
              </a:ext>
            </a:extLst>
          </p:cNvPr>
          <p:cNvGrpSpPr/>
          <p:nvPr/>
        </p:nvGrpSpPr>
        <p:grpSpPr>
          <a:xfrm>
            <a:off x="5809113" y="245877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4567FC4-201A-6CCA-9C94-D104B33B1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1811D6-5123-17B9-1EAC-1572DCFB3BC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689EA-9F68-FDCB-1C6D-40C5EF104EA6}"/>
              </a:ext>
            </a:extLst>
          </p:cNvPr>
          <p:cNvGrpSpPr/>
          <p:nvPr/>
        </p:nvGrpSpPr>
        <p:grpSpPr>
          <a:xfrm>
            <a:off x="6200417" y="2749287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D1E550-F65F-8205-1E95-420FA91D5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E2F10F-C31D-13AB-FEC5-6A9188AA9C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C5DAA3-58AB-6AF8-4AB5-923A37B29922}"/>
              </a:ext>
            </a:extLst>
          </p:cNvPr>
          <p:cNvGrpSpPr/>
          <p:nvPr/>
        </p:nvGrpSpPr>
        <p:grpSpPr>
          <a:xfrm>
            <a:off x="6523239" y="306768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13791-B1D5-288A-B2B5-6A2398365B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6A85B8-8C37-2CA1-E2B8-636B4AB4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367FB-566C-3273-CCD3-7BFCE09AD35D}"/>
              </a:ext>
            </a:extLst>
          </p:cNvPr>
          <p:cNvGrpSpPr/>
          <p:nvPr/>
        </p:nvGrpSpPr>
        <p:grpSpPr>
          <a:xfrm>
            <a:off x="8071043" y="337451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3589F1-D884-C6DF-E5BA-2940BACF450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32194-6C61-B1C8-63F2-67F533A1C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686A71-D41F-A61E-C4A6-ADB7E652DCD1}"/>
              </a:ext>
            </a:extLst>
          </p:cNvPr>
          <p:cNvGrpSpPr/>
          <p:nvPr/>
        </p:nvGrpSpPr>
        <p:grpSpPr>
          <a:xfrm>
            <a:off x="5076582" y="366377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A28B8D-A421-4B0B-9438-77ABF9DC72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A6CFEB0-FEAA-6361-15A0-A010A1AB6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5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6C6E-4704-31B9-176B-67A92458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8DC0-771D-0877-2540-E6E32416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40E-2F07-27A3-251A-1CD781F6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3CB29-B9B7-8174-34B0-050AC3AC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9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D5FF-2F8C-DFD5-0594-7C1A5E30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A76C9-A434-13E3-32EA-3EF7490E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D973B5-2566-6B2F-7669-970DE94F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988E0-36B9-F2FB-7957-06A9A85F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363"/>
          <a:stretch>
            <a:fillRect/>
          </a:stretch>
        </p:blipFill>
        <p:spPr>
          <a:xfrm>
            <a:off x="543428" y="1681381"/>
            <a:ext cx="8057143" cy="23291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89891F1-3CCB-270A-787E-D157D1E416FE}"/>
              </a:ext>
            </a:extLst>
          </p:cNvPr>
          <p:cNvGrpSpPr/>
          <p:nvPr/>
        </p:nvGrpSpPr>
        <p:grpSpPr>
          <a:xfrm>
            <a:off x="2971751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50F2C9-7406-5060-B438-F18A61371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C22242-1F87-0BD7-1E43-51D401BF7B0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5047D-E509-3111-1B2A-EDFAAD3E88C8}"/>
              </a:ext>
            </a:extLst>
          </p:cNvPr>
          <p:cNvSpPr/>
          <p:nvPr/>
        </p:nvSpPr>
        <p:spPr>
          <a:xfrm>
            <a:off x="2719137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6407B4-85D9-3B05-14EF-127B4871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8"/>
          <a:stretch>
            <a:fillRect/>
          </a:stretch>
        </p:blipFill>
        <p:spPr>
          <a:xfrm>
            <a:off x="543428" y="4361725"/>
            <a:ext cx="8057142" cy="42857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68F2C0-2E87-36E2-12C7-3FA54E90A012}"/>
              </a:ext>
            </a:extLst>
          </p:cNvPr>
          <p:cNvSpPr/>
          <p:nvPr/>
        </p:nvSpPr>
        <p:spPr>
          <a:xfrm>
            <a:off x="705852" y="4576010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D5C1E-E94E-F256-D8EA-D1D237B6AD9F}"/>
              </a:ext>
            </a:extLst>
          </p:cNvPr>
          <p:cNvGrpSpPr/>
          <p:nvPr/>
        </p:nvGrpSpPr>
        <p:grpSpPr>
          <a:xfrm>
            <a:off x="3194382" y="4498487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62642DD-8214-0D86-7C7E-0FD384574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07DE3D-2E64-B2C1-C71E-7D5DF5FF85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9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44CB-0541-A195-5DA8-9DD7EF0C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AE5CD-1778-3FD4-D13F-6D94AED3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97" y="1522274"/>
            <a:ext cx="4064296" cy="4970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A1E3D-58A5-70B7-102D-3EAADCB0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DAB56-4B05-7C01-5D9A-33C13AF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C587B-921C-9650-B9D4-6DCCC173263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C7558F9D-B810-B866-8A01-D915087044D0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2</a:t>
            </a:r>
          </a:p>
        </p:txBody>
      </p:sp>
    </p:spTree>
    <p:extLst>
      <p:ext uri="{BB962C8B-B14F-4D97-AF65-F5344CB8AC3E}">
        <p14:creationId xmlns:p14="http://schemas.microsoft.com/office/powerpoint/2010/main" val="33741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160A-BA4E-7678-7E1F-4840668B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F5BF-C01B-14BE-8B2B-7E4D23DD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9D34-65F7-B96A-269F-BE1ED2F6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4FF13-AD2C-EC54-9352-C1957998BB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621" y="1524367"/>
            <a:ext cx="4560757" cy="496850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8068BE9-6F9D-E518-D03C-291576D0789D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349"/>
              <a:gd name="adj2" fmla="val -572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2</a:t>
            </a:r>
            <a:r>
              <a:rPr lang="en-US" baseline="30000" dirty="0"/>
              <a:t>nd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4326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7D9A-03F0-7795-738D-92BE76B5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22" y="1525797"/>
            <a:ext cx="6164156" cy="2866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54B0D-039E-81C5-9507-61B4CE74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88" y="4882283"/>
            <a:ext cx="1885950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E7420-6C98-64BD-CDDC-5A476E8C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2" y="4877521"/>
            <a:ext cx="1885950" cy="136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18B3B-B952-8321-31ED-0CE97914A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37" y="4853708"/>
            <a:ext cx="1895475" cy="1409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24B938-462E-BAB3-8774-60D00DDC595C}"/>
              </a:ext>
            </a:extLst>
          </p:cNvPr>
          <p:cNvSpPr txBox="1"/>
          <p:nvPr/>
        </p:nvSpPr>
        <p:spPr>
          <a:xfrm>
            <a:off x="1340643" y="4609475"/>
            <a:ext cx="83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"Holes"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A3E19-F365-A890-86EC-FED9D6CAC8DE}"/>
              </a:ext>
            </a:extLst>
          </p:cNvPr>
          <p:cNvSpPr txBox="1"/>
          <p:nvPr/>
        </p:nvSpPr>
        <p:spPr>
          <a:xfrm>
            <a:off x="2201173" y="4609475"/>
            <a:ext cx="96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Electrons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2DEC3-7552-15D1-1DB5-09CC88568A24}"/>
              </a:ext>
            </a:extLst>
          </p:cNvPr>
          <p:cNvSpPr txBox="1"/>
          <p:nvPr/>
        </p:nvSpPr>
        <p:spPr>
          <a:xfrm>
            <a:off x="3822493" y="4603242"/>
            <a:ext cx="1499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Initial Contact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AC880-9964-49B4-76A6-C1D6207F5DE0}"/>
              </a:ext>
            </a:extLst>
          </p:cNvPr>
          <p:cNvSpPr txBox="1"/>
          <p:nvPr/>
        </p:nvSpPr>
        <p:spPr>
          <a:xfrm>
            <a:off x="6118562" y="4603242"/>
            <a:ext cx="1608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Equilibrium (0V)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16366D-233F-2864-2FFD-23170F5931D2}"/>
              </a:ext>
            </a:extLst>
          </p:cNvPr>
          <p:cNvSpPr/>
          <p:nvPr/>
        </p:nvSpPr>
        <p:spPr>
          <a:xfrm>
            <a:off x="4144780" y="2863121"/>
            <a:ext cx="1011836" cy="96686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CC013-9CCF-4C9A-7094-304090D1B804}"/>
              </a:ext>
            </a:extLst>
          </p:cNvPr>
          <p:cNvCxnSpPr/>
          <p:nvPr/>
        </p:nvCxnSpPr>
        <p:spPr>
          <a:xfrm flipH="1">
            <a:off x="1505586" y="3889948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1A1CEA-460F-B231-1436-A545C5FD4531}"/>
              </a:ext>
            </a:extLst>
          </p:cNvPr>
          <p:cNvCxnSpPr>
            <a:cxnSpLocks/>
          </p:cNvCxnSpPr>
          <p:nvPr/>
        </p:nvCxnSpPr>
        <p:spPr>
          <a:xfrm>
            <a:off x="5177502" y="3897719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B58BE03D-9721-0C14-5EFD-68AF689BF778}"/>
              </a:ext>
            </a:extLst>
          </p:cNvPr>
          <p:cNvSpPr/>
          <p:nvPr/>
        </p:nvSpPr>
        <p:spPr>
          <a:xfrm flipH="1">
            <a:off x="6633146" y="5792172"/>
            <a:ext cx="794479" cy="365125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&quot;Not Allowed&quot; Symbol 30">
            <a:extLst>
              <a:ext uri="{FF2B5EF4-FFF2-40B4-BE49-F238E27FC236}">
                <a16:creationId xmlns:a16="http://schemas.microsoft.com/office/drawing/2014/main" id="{E43E273F-9C6C-C72D-B020-A494B72C9BA7}"/>
              </a:ext>
            </a:extLst>
          </p:cNvPr>
          <p:cNvSpPr/>
          <p:nvPr/>
        </p:nvSpPr>
        <p:spPr>
          <a:xfrm>
            <a:off x="6870365" y="6234833"/>
            <a:ext cx="320040" cy="3200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714F5-D225-A6B3-A7F5-0517A3CE6A25}"/>
              </a:ext>
            </a:extLst>
          </p:cNvPr>
          <p:cNvSpPr txBox="1"/>
          <p:nvPr/>
        </p:nvSpPr>
        <p:spPr>
          <a:xfrm>
            <a:off x="7772400" y="4954056"/>
            <a:ext cx="89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 current can flow</a:t>
            </a:r>
          </a:p>
        </p:txBody>
      </p:sp>
    </p:spTree>
    <p:extLst>
      <p:ext uri="{BB962C8B-B14F-4D97-AF65-F5344CB8AC3E}">
        <p14:creationId xmlns:p14="http://schemas.microsoft.com/office/powerpoint/2010/main" val="9322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3" grpId="0"/>
      <p:bldP spid="26" grpId="0" animBg="1"/>
      <p:bldP spid="30" grpId="0" animBg="1"/>
      <p:bldP spid="31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76B80-0A91-24C3-2ECE-8DFDB102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F3AB1-60A8-3D01-E424-9C8CBE9F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2" y="1687645"/>
            <a:ext cx="8142857" cy="3466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0A378-BD17-43D0-4E90-B9421A1B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7E70AA-94BB-F04F-848B-7AD065DD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282A9-6B5C-AAE4-86FC-EB3671DF5FCC}"/>
              </a:ext>
            </a:extLst>
          </p:cNvPr>
          <p:cNvGrpSpPr/>
          <p:nvPr/>
        </p:nvGrpSpPr>
        <p:grpSpPr>
          <a:xfrm>
            <a:off x="3011856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CC6A8EE-1508-B956-F674-DEB9E49DA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C105E9-0789-5B15-D6A2-EEFC140448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1F211E5-3C30-5CC3-5B0C-126D2412FCED}"/>
              </a:ext>
            </a:extLst>
          </p:cNvPr>
          <p:cNvSpPr/>
          <p:nvPr/>
        </p:nvSpPr>
        <p:spPr>
          <a:xfrm>
            <a:off x="2759242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BE3C4B-0214-3F6A-FD6E-902773BEFA65}"/>
              </a:ext>
            </a:extLst>
          </p:cNvPr>
          <p:cNvSpPr/>
          <p:nvPr/>
        </p:nvSpPr>
        <p:spPr>
          <a:xfrm>
            <a:off x="625641" y="3904818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B07CC5-26EF-D539-D304-6B40127E1436}"/>
              </a:ext>
            </a:extLst>
          </p:cNvPr>
          <p:cNvGrpSpPr/>
          <p:nvPr/>
        </p:nvGrpSpPr>
        <p:grpSpPr>
          <a:xfrm>
            <a:off x="3060078" y="3834001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D276A7-FBB0-910D-DFCD-168B39E31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D94947-A2AE-4F1A-F653-3A48611B9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1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25DD-7A97-CAD7-1955-FDEA54AB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F524C-9B58-7CA8-A39D-6847A73C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20" y="1522274"/>
            <a:ext cx="4068474" cy="4970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1320-5570-3B32-9096-E79EE38B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8CB7-1C89-DBF0-BB2C-DED4A53A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F23A-36BE-0EBA-1951-1321F4BDA4B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F885FB2-9E51-2B93-BB93-24C24572EA01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570"/>
              <a:gd name="adj2" fmla="val 185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3</a:t>
            </a:r>
          </a:p>
        </p:txBody>
      </p:sp>
    </p:spTree>
    <p:extLst>
      <p:ext uri="{BB962C8B-B14F-4D97-AF65-F5344CB8AC3E}">
        <p14:creationId xmlns:p14="http://schemas.microsoft.com/office/powerpoint/2010/main" val="36912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0568-7CB0-3A53-E9C8-E6CC1487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F0EE7-1A1D-7A54-EC80-44E1D9CF85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180" y="1524367"/>
            <a:ext cx="4357640" cy="49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EB756-BCA7-E657-8C0C-46ABE2FF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49A0-1271-19AA-26EF-8EF7BAC6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BA4D1EB-1389-98AF-0322-0B226035A521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713"/>
              <a:gd name="adj2" fmla="val -22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3</a:t>
            </a:r>
            <a:r>
              <a:rPr lang="en-US" baseline="30000" dirty="0"/>
              <a:t>rd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5516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47CD-E70A-AE90-745A-1141A398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958E7-A8D3-20AD-BB8C-4ECFA9FA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695666"/>
            <a:ext cx="8142857" cy="3466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DB7FA-0119-1373-E29B-6A664EAB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5B726D-374D-7C53-B5AD-7B049353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D61F53-99C5-FB73-5BCA-06522A28F23B}"/>
              </a:ext>
            </a:extLst>
          </p:cNvPr>
          <p:cNvGrpSpPr/>
          <p:nvPr/>
        </p:nvGrpSpPr>
        <p:grpSpPr>
          <a:xfrm>
            <a:off x="3011856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E481B5-02DA-935C-972B-84911A234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443876-BA1F-6BEA-C9A1-37929E31E4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4E2394D-4C89-C049-AD6A-13CFDD09892E}"/>
              </a:ext>
            </a:extLst>
          </p:cNvPr>
          <p:cNvSpPr/>
          <p:nvPr/>
        </p:nvSpPr>
        <p:spPr>
          <a:xfrm>
            <a:off x="2759242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541030-3529-3816-DCA6-B1F02B8AD828}"/>
              </a:ext>
            </a:extLst>
          </p:cNvPr>
          <p:cNvSpPr/>
          <p:nvPr/>
        </p:nvSpPr>
        <p:spPr>
          <a:xfrm>
            <a:off x="625641" y="3904818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F073C4-9901-B6D5-EA9E-41CF40192C46}"/>
              </a:ext>
            </a:extLst>
          </p:cNvPr>
          <p:cNvGrpSpPr/>
          <p:nvPr/>
        </p:nvGrpSpPr>
        <p:grpSpPr>
          <a:xfrm>
            <a:off x="3060078" y="3834001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2C35F6-6333-3422-41C8-B851E7607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783DA1-890A-208C-846E-8039B31773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2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D850-0F74-1190-B14B-AB4E044C6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04BFA-FABD-C504-A965-806E789B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EF5673-FD72-F84C-A9B7-326767B2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resistor3.csv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E017B-6CBD-3238-73A9-5E2363B6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3890"/>
            <a:ext cx="7886700" cy="50320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329A0-33A2-467D-D1CB-492617AB780D}"/>
              </a:ext>
            </a:extLst>
          </p:cNvPr>
          <p:cNvSpPr/>
          <p:nvPr/>
        </p:nvSpPr>
        <p:spPr>
          <a:xfrm>
            <a:off x="1130968" y="4267200"/>
            <a:ext cx="946485" cy="20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CD5E6D-50B3-BF2B-F0EB-792AF8F422C2}"/>
              </a:ext>
            </a:extLst>
          </p:cNvPr>
          <p:cNvGrpSpPr/>
          <p:nvPr/>
        </p:nvGrpSpPr>
        <p:grpSpPr>
          <a:xfrm>
            <a:off x="1985161" y="418680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97A30A3-ACC4-CCAC-89C7-01552008E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67775-02CB-68BE-DA40-C6F770218C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E4F620-7C47-AD0A-72B8-661227817AC4}"/>
              </a:ext>
            </a:extLst>
          </p:cNvPr>
          <p:cNvSpPr txBox="1"/>
          <p:nvPr/>
        </p:nvSpPr>
        <p:spPr>
          <a:xfrm>
            <a:off x="5879430" y="2828835"/>
            <a:ext cx="214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Volts, Amps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A comma-separated value (CSV) data file </a:t>
            </a:r>
          </a:p>
        </p:txBody>
      </p:sp>
    </p:spTree>
    <p:extLst>
      <p:ext uri="{BB962C8B-B14F-4D97-AF65-F5344CB8AC3E}">
        <p14:creationId xmlns:p14="http://schemas.microsoft.com/office/powerpoint/2010/main" val="166659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F8A4E-251B-56A6-182F-13865A37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820B8-60AF-3301-4553-B5F1B7C9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E32E88-D585-5B82-7A0E-957395C2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0BCE9-E3CC-DFF3-7201-E9DF11E948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9" y="1676400"/>
            <a:ext cx="7814022" cy="3085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B728F4-2438-7085-BA14-1523B38DCAE3}"/>
              </a:ext>
            </a:extLst>
          </p:cNvPr>
          <p:cNvGrpSpPr/>
          <p:nvPr/>
        </p:nvGrpSpPr>
        <p:grpSpPr>
          <a:xfrm>
            <a:off x="3196338" y="175517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4D7CD0-5F01-6A2D-F17F-870984B4F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07106-7150-6F3B-3A5B-0C6C349327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DDDB3-2771-972F-CA1E-772CADDC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16" y="5040920"/>
            <a:ext cx="2486768" cy="16805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B6A62-5A94-D819-0C33-323AFA22B817}"/>
              </a:ext>
            </a:extLst>
          </p:cNvPr>
          <p:cNvGrpSpPr/>
          <p:nvPr/>
        </p:nvGrpSpPr>
        <p:grpSpPr>
          <a:xfrm>
            <a:off x="6725603" y="21904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12C0EC-7F78-F248-52F8-4625A7766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8D074B-2E3B-A117-08B9-FE4F733B2B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B5DEF3-A92A-98EA-6B1E-0A2E02A9422D}"/>
              </a:ext>
            </a:extLst>
          </p:cNvPr>
          <p:cNvGrpSpPr/>
          <p:nvPr/>
        </p:nvGrpSpPr>
        <p:grpSpPr>
          <a:xfrm>
            <a:off x="5706932" y="255173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23C1B7-AB0A-10D6-758E-15DAEC0CBF9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9BE7FF-9362-BC76-18B7-AC131E51A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5E1431-9E00-ACF5-E901-6DA01559C61A}"/>
              </a:ext>
            </a:extLst>
          </p:cNvPr>
          <p:cNvGrpSpPr/>
          <p:nvPr/>
        </p:nvGrpSpPr>
        <p:grpSpPr>
          <a:xfrm>
            <a:off x="2527765" y="28106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B8F0EC-F6A4-1AB8-9B95-8BCEFBA343D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21F9B8-1F2B-1700-40F7-41E083C7D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C0599A-1CC7-DF13-9A94-D5BB7EA80534}"/>
              </a:ext>
            </a:extLst>
          </p:cNvPr>
          <p:cNvGrpSpPr/>
          <p:nvPr/>
        </p:nvGrpSpPr>
        <p:grpSpPr>
          <a:xfrm>
            <a:off x="4006464" y="36084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EB2705-85FA-9E9A-BBA4-C2EF6D6B43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0CF6B9-3D22-6419-F9CB-21CC97B3A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E69FAD-5116-319A-4C38-DCFF78DA1C1A}"/>
              </a:ext>
            </a:extLst>
          </p:cNvPr>
          <p:cNvGrpSpPr/>
          <p:nvPr/>
        </p:nvGrpSpPr>
        <p:grpSpPr>
          <a:xfrm>
            <a:off x="7802235" y="4499811"/>
            <a:ext cx="1012108" cy="717754"/>
            <a:chOff x="2157212" y="5070716"/>
            <a:chExt cx="1012108" cy="7177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51EC00-C65F-07D1-2515-DB199648BF2F}"/>
                </a:ext>
              </a:extLst>
            </p:cNvPr>
            <p:cNvSpPr txBox="1"/>
            <p:nvPr/>
          </p:nvSpPr>
          <p:spPr>
            <a:xfrm>
              <a:off x="2785862" y="541913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634F4C-5936-E6E3-6704-2B3D82A76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7212" y="5070716"/>
              <a:ext cx="693174" cy="474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3BA445-189B-1B5F-0148-CC1908B1DF4C}"/>
              </a:ext>
            </a:extLst>
          </p:cNvPr>
          <p:cNvGrpSpPr/>
          <p:nvPr/>
        </p:nvGrpSpPr>
        <p:grpSpPr>
          <a:xfrm>
            <a:off x="3220939" y="4393001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757044-E0B7-2871-D163-FFB306D409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B6E8EF8-532F-298D-B0BB-B17996EC8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2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75DDC-7427-9AF4-C67D-C0CD257E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C7203-6E0F-D0B8-7069-1B60000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43FB2F-1727-3906-A867-A4808866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C144C-D04D-97DD-0901-E10BEB73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39" y="1468581"/>
            <a:ext cx="7110522" cy="47745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6739D3-C935-508E-3BD1-9983816389A1}"/>
              </a:ext>
            </a:extLst>
          </p:cNvPr>
          <p:cNvGrpSpPr/>
          <p:nvPr/>
        </p:nvGrpSpPr>
        <p:grpSpPr>
          <a:xfrm>
            <a:off x="2410274" y="149264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50EA52-453A-A7D4-5B70-A5209A9BAC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AA3717-1100-317C-29AF-6D55712067A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A7EA6E-1187-6DE7-F103-9F15ACBA0C4F}"/>
              </a:ext>
            </a:extLst>
          </p:cNvPr>
          <p:cNvGrpSpPr/>
          <p:nvPr/>
        </p:nvGrpSpPr>
        <p:grpSpPr>
          <a:xfrm>
            <a:off x="6853939" y="231073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E70149-5A50-E6C1-A6B8-D6FA1A1AE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512477-E64F-9A04-73B1-165CA6A79B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64996-81A7-F62E-7815-A77509F7E2B1}"/>
              </a:ext>
            </a:extLst>
          </p:cNvPr>
          <p:cNvGrpSpPr/>
          <p:nvPr/>
        </p:nvGrpSpPr>
        <p:grpSpPr>
          <a:xfrm>
            <a:off x="5785296" y="389686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3B9643-F447-EE87-2BE1-101543919B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4833D3A-BA62-FF97-2E62-571AEBADE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4CCA2F-E93E-B503-C269-6F05E36E86E8}"/>
              </a:ext>
            </a:extLst>
          </p:cNvPr>
          <p:cNvGrpSpPr/>
          <p:nvPr/>
        </p:nvGrpSpPr>
        <p:grpSpPr>
          <a:xfrm>
            <a:off x="2460602" y="505217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F0119-CD14-46D9-4630-9506B856C01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587A0C-08C7-977E-D94A-83EA98DC8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5D6672-1948-ED08-D98D-73A35D7945C9}"/>
              </a:ext>
            </a:extLst>
          </p:cNvPr>
          <p:cNvGrpSpPr/>
          <p:nvPr/>
        </p:nvGrpSpPr>
        <p:grpSpPr>
          <a:xfrm>
            <a:off x="5482339" y="548298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4967B9-5874-7B31-C2D6-848CE9F56F1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616001-AF70-99B6-7BDE-F59A8EFEE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6E02AA2-5E31-5499-1C22-9F8C8F13152D}"/>
              </a:ext>
            </a:extLst>
          </p:cNvPr>
          <p:cNvSpPr/>
          <p:nvPr/>
        </p:nvSpPr>
        <p:spPr>
          <a:xfrm>
            <a:off x="5678905" y="4764505"/>
            <a:ext cx="2283750" cy="367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B74B-C687-BACE-91D6-EA7F7713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CEE2D-CFC4-A96D-6483-77D361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ABA8B3-7891-11DF-6F8E-738552A0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5CE96-A572-4159-A7D4-092C17ABE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5" y="1393168"/>
            <a:ext cx="7955810" cy="476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564CF4-D198-EAE6-FEA1-BFE6DA58C0ED}"/>
              </a:ext>
            </a:extLst>
          </p:cNvPr>
          <p:cNvGrpSpPr/>
          <p:nvPr/>
        </p:nvGrpSpPr>
        <p:grpSpPr>
          <a:xfrm>
            <a:off x="3838024" y="237279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C3EB60-4BA1-7511-E44E-7C2E887B7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A28D32-09E6-073C-7871-27EBF2DAA30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03259A-9F90-ECC3-7738-2CD7075CFB24}"/>
              </a:ext>
            </a:extLst>
          </p:cNvPr>
          <p:cNvGrpSpPr/>
          <p:nvPr/>
        </p:nvGrpSpPr>
        <p:grpSpPr>
          <a:xfrm>
            <a:off x="5363847" y="295242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D8DAB-7AE4-FBDE-1A87-5EAACCF2F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739A7-EEA3-2609-B170-BD0CAA5DA55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06FF8-6788-4C1C-A3CE-50B500BB11E5}"/>
              </a:ext>
            </a:extLst>
          </p:cNvPr>
          <p:cNvGrpSpPr/>
          <p:nvPr/>
        </p:nvGrpSpPr>
        <p:grpSpPr>
          <a:xfrm>
            <a:off x="7486650" y="344504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484FC-5CB6-01B0-EAAE-4A662C71C0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D40515-BA78-5524-776C-04F8A7FD2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4F941A-C332-9A62-485B-2E67CEEBD565}"/>
              </a:ext>
            </a:extLst>
          </p:cNvPr>
          <p:cNvGrpSpPr/>
          <p:nvPr/>
        </p:nvGrpSpPr>
        <p:grpSpPr>
          <a:xfrm>
            <a:off x="3658587" y="435881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527E0F-F875-A98A-1B04-FC734A55B8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0495A9-0283-08F5-10E9-F1752681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F727C7-36D0-C439-64AF-9DED8B981980}"/>
              </a:ext>
            </a:extLst>
          </p:cNvPr>
          <p:cNvGrpSpPr/>
          <p:nvPr/>
        </p:nvGrpSpPr>
        <p:grpSpPr>
          <a:xfrm>
            <a:off x="4126778" y="4776134"/>
            <a:ext cx="1068643" cy="369332"/>
            <a:chOff x="3647644" y="5359159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533E6C-8B74-199D-7B6A-50139D5B49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2631F-3B16-8E26-6CDC-E6BBA414E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A1454-30C2-C702-DFB3-78133AEF6EC5}"/>
              </a:ext>
            </a:extLst>
          </p:cNvPr>
          <p:cNvGrpSpPr/>
          <p:nvPr/>
        </p:nvGrpSpPr>
        <p:grpSpPr>
          <a:xfrm>
            <a:off x="6661431" y="503133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2FBFCA-5BA0-C47E-536B-A99614AC32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C2A2B9-AE47-A09B-92AD-BA59B8E07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91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9D4-B0A0-8821-7D89-89B11746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05AB5-9896-8988-F4BF-9F0368B4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B2E9C-A8EB-B0F2-4247-DCE9DD2B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6837F9-EC50-0787-19BB-15F4607C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ohms_plot.py</a:t>
            </a:r>
            <a:endParaRPr lang="en-US" sz="3200" b="1" dirty="0">
              <a:latin typeface="+mn-lt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09EABC3-D2F2-6623-38ED-28C74BAF921D}"/>
              </a:ext>
            </a:extLst>
          </p:cNvPr>
          <p:cNvSpPr/>
          <p:nvPr/>
        </p:nvSpPr>
        <p:spPr>
          <a:xfrm>
            <a:off x="6000278" y="4851610"/>
            <a:ext cx="2380463" cy="899286"/>
          </a:xfrm>
          <a:prstGeom prst="wedgeRoundRectCallout">
            <a:avLst>
              <a:gd name="adj1" fmla="val -58611"/>
              <a:gd name="adj2" fmla="val -1173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does the </a:t>
            </a:r>
            <a:r>
              <a:rPr lang="en-US" u="sng" dirty="0"/>
              <a:t>strongest</a:t>
            </a:r>
            <a:r>
              <a:rPr lang="en-US" dirty="0"/>
              <a:t> resistor have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lowest</a:t>
            </a:r>
            <a:r>
              <a:rPr lang="en-US" dirty="0"/>
              <a:t> slope?</a:t>
            </a:r>
          </a:p>
        </p:txBody>
      </p:sp>
    </p:spTree>
    <p:extLst>
      <p:ext uri="{BB962C8B-B14F-4D97-AF65-F5344CB8AC3E}">
        <p14:creationId xmlns:p14="http://schemas.microsoft.com/office/powerpoint/2010/main" val="1076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8B94-AFE1-40B7-2148-14ACA573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BE9CA-2916-0046-719E-D2C16A3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CE53D9-EB63-C40B-3A8A-5E53E7C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ohms_plot.py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6C94D-5D62-835E-06F8-9EA9EC5E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6" y="1236967"/>
            <a:ext cx="5248666" cy="414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BB349-4B98-7CBD-971D-A768A00170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051" y="4003173"/>
            <a:ext cx="5082014" cy="23531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789050-B49A-D0EC-D7A5-E26B975E361F}"/>
              </a:ext>
            </a:extLst>
          </p:cNvPr>
          <p:cNvGrpSpPr/>
          <p:nvPr/>
        </p:nvGrpSpPr>
        <p:grpSpPr>
          <a:xfrm>
            <a:off x="5441527" y="4224436"/>
            <a:ext cx="672577" cy="1293880"/>
            <a:chOff x="5441527" y="4224436"/>
            <a:chExt cx="672577" cy="12938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04E84A-F0BC-6A13-D21E-A49F230CC4F8}"/>
                </a:ext>
              </a:extLst>
            </p:cNvPr>
            <p:cNvSpPr txBox="1"/>
            <p:nvPr/>
          </p:nvSpPr>
          <p:spPr>
            <a:xfrm>
              <a:off x="5441529" y="5179762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47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348B8F-44A5-EE18-220C-C6E61413C221}"/>
                </a:ext>
              </a:extLst>
            </p:cNvPr>
            <p:cNvSpPr txBox="1"/>
            <p:nvPr/>
          </p:nvSpPr>
          <p:spPr>
            <a:xfrm>
              <a:off x="5441528" y="4702099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56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C2737-3AAA-3D86-75B6-A0B570382FDB}"/>
                </a:ext>
              </a:extLst>
            </p:cNvPr>
            <p:cNvSpPr txBox="1"/>
            <p:nvPr/>
          </p:nvSpPr>
          <p:spPr>
            <a:xfrm>
              <a:off x="5441527" y="4224436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68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B1A6284-3EA3-8157-FF59-D925277F7440}"/>
              </a:ext>
            </a:extLst>
          </p:cNvPr>
          <p:cNvSpPr/>
          <p:nvPr/>
        </p:nvSpPr>
        <p:spPr>
          <a:xfrm>
            <a:off x="4077487" y="2565898"/>
            <a:ext cx="2380463" cy="899286"/>
          </a:xfrm>
          <a:prstGeom prst="wedgeRoundRectCallout">
            <a:avLst>
              <a:gd name="adj1" fmla="val -113215"/>
              <a:gd name="adj2" fmla="val -12321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our estimates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wrong?</a:t>
            </a:r>
          </a:p>
        </p:txBody>
      </p:sp>
    </p:spTree>
    <p:extLst>
      <p:ext uri="{BB962C8B-B14F-4D97-AF65-F5344CB8AC3E}">
        <p14:creationId xmlns:p14="http://schemas.microsoft.com/office/powerpoint/2010/main" val="6215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13BD20-D73D-B14B-5607-5771D341EC80}"/>
              </a:ext>
            </a:extLst>
          </p:cNvPr>
          <p:cNvGrpSpPr/>
          <p:nvPr/>
        </p:nvGrpSpPr>
        <p:grpSpPr>
          <a:xfrm>
            <a:off x="490692" y="4580756"/>
            <a:ext cx="1911245" cy="1408398"/>
            <a:chOff x="490692" y="4580756"/>
            <a:chExt cx="1911245" cy="1408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991C-88A0-899B-25CB-312A3AA2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05" r="11475"/>
            <a:stretch/>
          </p:blipFill>
          <p:spPr>
            <a:xfrm>
              <a:off x="490692" y="4827104"/>
              <a:ext cx="1911245" cy="11620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C4ECCD-3964-BC6F-08BE-BB198A985A70}"/>
                </a:ext>
              </a:extLst>
            </p:cNvPr>
            <p:cNvSpPr txBox="1"/>
            <p:nvPr/>
          </p:nvSpPr>
          <p:spPr>
            <a:xfrm>
              <a:off x="569626" y="4580756"/>
              <a:ext cx="1701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Equilibrium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B500D-AAF1-B901-2383-5CF1D17F8A67}"/>
              </a:ext>
            </a:extLst>
          </p:cNvPr>
          <p:cNvGrpSpPr/>
          <p:nvPr/>
        </p:nvGrpSpPr>
        <p:grpSpPr>
          <a:xfrm>
            <a:off x="2851097" y="4580756"/>
            <a:ext cx="2676525" cy="1456023"/>
            <a:chOff x="2851097" y="4580756"/>
            <a:chExt cx="2676525" cy="1456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3125A0-42DC-E0FE-2C09-CEC38D5A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097" y="4827104"/>
              <a:ext cx="2676525" cy="12096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015AD-CFBA-DCB2-7802-6BA03F241D3A}"/>
                </a:ext>
              </a:extLst>
            </p:cNvPr>
            <p:cNvSpPr txBox="1"/>
            <p:nvPr/>
          </p:nvSpPr>
          <p:spPr>
            <a:xfrm>
              <a:off x="3282572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Reverse Biased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A3C5FE-11E8-93FE-950A-22F68332501C}"/>
              </a:ext>
            </a:extLst>
          </p:cNvPr>
          <p:cNvGrpSpPr/>
          <p:nvPr/>
        </p:nvGrpSpPr>
        <p:grpSpPr>
          <a:xfrm>
            <a:off x="5976783" y="4580756"/>
            <a:ext cx="2676525" cy="1894173"/>
            <a:chOff x="5976783" y="4580756"/>
            <a:chExt cx="2676525" cy="18941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FF8765-4639-9621-539E-193BBC13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6783" y="4827104"/>
              <a:ext cx="2676525" cy="16478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DB7D6-ACF3-1424-CA07-04870D2771F3}"/>
                </a:ext>
              </a:extLst>
            </p:cNvPr>
            <p:cNvSpPr txBox="1"/>
            <p:nvPr/>
          </p:nvSpPr>
          <p:spPr>
            <a:xfrm>
              <a:off x="6433003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Forward Biased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4662747-9381-A9F9-1349-42417401A20B}"/>
              </a:ext>
            </a:extLst>
          </p:cNvPr>
          <p:cNvSpPr txBox="1"/>
          <p:nvPr/>
        </p:nvSpPr>
        <p:spPr>
          <a:xfrm>
            <a:off x="1179693" y="6063963"/>
            <a:ext cx="3534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For current to pass through diode, more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electrons must flow </a:t>
            </a:r>
            <a:r>
              <a:rPr lang="en-US" sz="1600" b="1" dirty="0">
                <a:solidFill>
                  <a:srgbClr val="00B050"/>
                </a:solidFill>
              </a:rPr>
              <a:t>into the P region!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0D6995-10D6-E0AB-6AD2-3960DB0CB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90" y="1469214"/>
            <a:ext cx="3609975" cy="2857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11BD5F-4E0C-C28D-B563-D8B5515A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165" y="1690689"/>
            <a:ext cx="2550045" cy="24670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BDC5D6-A130-6286-43DB-378099C669E3}"/>
              </a:ext>
            </a:extLst>
          </p:cNvPr>
          <p:cNvCxnSpPr/>
          <p:nvPr/>
        </p:nvCxnSpPr>
        <p:spPr>
          <a:xfrm flipV="1">
            <a:off x="6356425" y="2984692"/>
            <a:ext cx="299803" cy="37850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8E8B95-2512-02EC-5F67-9CDC5A8216D0}"/>
              </a:ext>
            </a:extLst>
          </p:cNvPr>
          <p:cNvSpPr txBox="1"/>
          <p:nvPr/>
        </p:nvSpPr>
        <p:spPr>
          <a:xfrm>
            <a:off x="5452165" y="1374363"/>
            <a:ext cx="255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Phosphorus donates electrons</a:t>
            </a:r>
          </a:p>
        </p:txBody>
      </p:sp>
    </p:spTree>
    <p:extLst>
      <p:ext uri="{BB962C8B-B14F-4D97-AF65-F5344CB8AC3E}">
        <p14:creationId xmlns:p14="http://schemas.microsoft.com/office/powerpoint/2010/main" val="31730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BC4-EC25-58EA-C788-A51D18FC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72FAB4F-99D6-53F4-4027-A46CA761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0572"/>
            <a:ext cx="7836737" cy="3405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47193-89CB-DD1E-F70B-BCC0F764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60E643-E9F2-C9AC-0EF5-F7EB3A93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Defensive &amp; Defensible Sampling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DA9A-9340-4AF4-1227-107014C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67" y="4535171"/>
            <a:ext cx="5008890" cy="1888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71955-402D-A2C2-BB14-9530DC5E8715}"/>
              </a:ext>
            </a:extLst>
          </p:cNvPr>
          <p:cNvSpPr txBox="1"/>
          <p:nvPr/>
        </p:nvSpPr>
        <p:spPr>
          <a:xfrm>
            <a:off x="1501959" y="1166790"/>
            <a:ext cx="6140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https://www.amazon.com/gp/product/B07QDXV69F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14D10-5A2D-57F6-68C6-0E902FF277F4}"/>
              </a:ext>
            </a:extLst>
          </p:cNvPr>
          <p:cNvSpPr/>
          <p:nvPr/>
        </p:nvSpPr>
        <p:spPr>
          <a:xfrm>
            <a:off x="3461117" y="4821382"/>
            <a:ext cx="733032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DE027-6B6E-E920-5327-C1400C3D5294}"/>
              </a:ext>
            </a:extLst>
          </p:cNvPr>
          <p:cNvSpPr/>
          <p:nvPr/>
        </p:nvSpPr>
        <p:spPr>
          <a:xfrm>
            <a:off x="3406775" y="4278711"/>
            <a:ext cx="730250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D8A9C-BF4F-5B39-29B6-D456972458A3}"/>
              </a:ext>
            </a:extLst>
          </p:cNvPr>
          <p:cNvSpPr txBox="1"/>
          <p:nvPr/>
        </p:nvSpPr>
        <p:spPr>
          <a:xfrm>
            <a:off x="99846" y="5279133"/>
            <a:ext cx="2804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By taking a sample </a:t>
            </a:r>
            <a:r>
              <a:rPr lang="en-US" sz="1600" b="1" dirty="0">
                <a:solidFill>
                  <a:srgbClr val="7030A0"/>
                </a:solidFill>
              </a:rPr>
              <a:t>range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i="1" dirty="0">
                <a:solidFill>
                  <a:srgbClr val="7030A0"/>
                </a:solidFill>
              </a:rPr>
              <a:t>finding the line of best fit</a:t>
            </a:r>
            <a:r>
              <a:rPr lang="en-US" sz="1600" dirty="0">
                <a:solidFill>
                  <a:srgbClr val="7030A0"/>
                </a:solidFill>
              </a:rPr>
              <a:t>, and then </a:t>
            </a:r>
            <a:r>
              <a:rPr lang="en-US" sz="1600" u="sng" dirty="0">
                <a:solidFill>
                  <a:srgbClr val="7030A0"/>
                </a:solidFill>
              </a:rPr>
              <a:t>interpolating</a:t>
            </a:r>
            <a:r>
              <a:rPr lang="en-US" sz="1600" dirty="0">
                <a:solidFill>
                  <a:srgbClr val="7030A0"/>
                </a:solidFill>
              </a:rPr>
              <a:t>, we can reduce measurement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/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47+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=47.47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blipFill>
                <a:blip r:embed="rId5"/>
                <a:stretch>
                  <a:fillRect l="-1624" r="-20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675F66-2704-37B6-96B2-E9E913337F73}"/>
              </a:ext>
            </a:extLst>
          </p:cNvPr>
          <p:cNvSpPr txBox="1"/>
          <p:nvPr/>
        </p:nvSpPr>
        <p:spPr>
          <a:xfrm>
            <a:off x="5286523" y="3261121"/>
            <a:ext cx="239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Resistor variance is </a:t>
            </a:r>
            <a:r>
              <a:rPr lang="en-US" b="1" dirty="0">
                <a:solidFill>
                  <a:srgbClr val="7030A0"/>
                </a:solidFill>
              </a:rPr>
              <a:t>not </a:t>
            </a:r>
            <a:r>
              <a:rPr lang="en-US" dirty="0">
                <a:solidFill>
                  <a:srgbClr val="7030A0"/>
                </a:solidFill>
              </a:rPr>
              <a:t>the primary suspect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2CEA71-A2EE-1C5F-8739-0EBBB33D9B34}"/>
              </a:ext>
            </a:extLst>
          </p:cNvPr>
          <p:cNvSpPr txBox="1"/>
          <p:nvPr/>
        </p:nvSpPr>
        <p:spPr>
          <a:xfrm>
            <a:off x="3990109" y="6203352"/>
            <a:ext cx="38090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Remain skeptical of your instruments!</a:t>
            </a:r>
          </a:p>
        </p:txBody>
      </p:sp>
    </p:spTree>
    <p:extLst>
      <p:ext uri="{BB962C8B-B14F-4D97-AF65-F5344CB8AC3E}">
        <p14:creationId xmlns:p14="http://schemas.microsoft.com/office/powerpoint/2010/main" val="35911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Diodes are often used as </a:t>
            </a:r>
            <a:r>
              <a:rPr lang="en-US" sz="2400" b="1" dirty="0">
                <a:solidFill>
                  <a:srgbClr val="00B050"/>
                </a:solidFill>
              </a:rPr>
              <a:t>one-way "valves" </a:t>
            </a:r>
            <a:r>
              <a:rPr lang="en-US" sz="2400" dirty="0"/>
              <a:t>to eliminate unwanted voltage amplitudes or phases in alternating current (AC) circuits</a:t>
            </a:r>
          </a:p>
          <a:p>
            <a:r>
              <a:rPr lang="en-US" sz="2400" dirty="0"/>
              <a:t>Diodes are also used as </a:t>
            </a:r>
            <a:r>
              <a:rPr lang="en-US" sz="2400" b="1" dirty="0">
                <a:solidFill>
                  <a:srgbClr val="0070C0"/>
                </a:solidFill>
              </a:rPr>
              <a:t>switches</a:t>
            </a:r>
            <a:r>
              <a:rPr lang="en-US" sz="2400" dirty="0"/>
              <a:t>, blocking current flow until the supplied voltage rises above its cutoff limit</a:t>
            </a:r>
          </a:p>
          <a:p>
            <a:r>
              <a:rPr lang="en-US" sz="2400" dirty="0"/>
              <a:t>When a diode is sufficiently forward-biased, its </a:t>
            </a:r>
            <a:r>
              <a:rPr lang="en-US" sz="2400" b="1" dirty="0">
                <a:solidFill>
                  <a:srgbClr val="FF0000"/>
                </a:solidFill>
              </a:rPr>
              <a:t>depletion region</a:t>
            </a:r>
            <a:r>
              <a:rPr lang="en-US" sz="2400" dirty="0"/>
              <a:t> shrinks to the point where many electrons can cross the </a:t>
            </a:r>
            <a:r>
              <a:rPr lang="en-US" sz="2400" b="1" dirty="0"/>
              <a:t>P-N junction barrier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and current </a:t>
            </a:r>
            <a:r>
              <a:rPr lang="en-US" sz="2400" b="1" dirty="0">
                <a:solidFill>
                  <a:srgbClr val="00B050"/>
                </a:solidFill>
              </a:rPr>
              <a:t>flow</a:t>
            </a:r>
            <a:r>
              <a:rPr lang="en-US" sz="2400" dirty="0"/>
              <a:t> is established</a:t>
            </a:r>
          </a:p>
          <a:p>
            <a:r>
              <a:rPr lang="en-US" sz="2400" dirty="0"/>
              <a:t>A diode that is </a:t>
            </a:r>
            <a:r>
              <a:rPr lang="en-US" sz="2400" u="sng" dirty="0"/>
              <a:t>reversed</a:t>
            </a:r>
            <a:r>
              <a:rPr lang="en-US" sz="2400" dirty="0"/>
              <a:t> biased </a:t>
            </a:r>
            <a:r>
              <a:rPr lang="en-US" sz="2400" i="1" dirty="0"/>
              <a:t>blocks</a:t>
            </a:r>
            <a:r>
              <a:rPr lang="en-US" sz="2400" dirty="0"/>
              <a:t> the flow of current</a:t>
            </a:r>
            <a:endParaRPr lang="en-US" sz="2400" b="1" dirty="0"/>
          </a:p>
          <a:p>
            <a:r>
              <a:rPr lang="en-US" sz="2400" dirty="0"/>
              <a:t>The diode </a:t>
            </a:r>
            <a:r>
              <a:rPr lang="en-US" sz="2400" b="1" dirty="0">
                <a:solidFill>
                  <a:srgbClr val="7030A0"/>
                </a:solidFill>
              </a:rPr>
              <a:t>i-v curve </a:t>
            </a:r>
            <a:r>
              <a:rPr lang="en-US" sz="2400" dirty="0"/>
              <a:t>for a 1N4001 rectifier shows the classic </a:t>
            </a:r>
            <a:r>
              <a:rPr lang="en-US" sz="2400" b="1" dirty="0"/>
              <a:t>knee shape </a:t>
            </a:r>
            <a:r>
              <a:rPr lang="en-US" sz="2400" dirty="0"/>
              <a:t>as it starts to pass current very easily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word “transistor” is the combination of </a:t>
            </a:r>
            <a:r>
              <a:rPr lang="en-US" sz="2400" b="1" dirty="0">
                <a:solidFill>
                  <a:srgbClr val="0070C0"/>
                </a:solidFill>
              </a:rPr>
              <a:t>transconductance</a:t>
            </a:r>
            <a:r>
              <a:rPr lang="en-US" sz="2400" dirty="0"/>
              <a:t> (controls current) and </a:t>
            </a:r>
            <a:r>
              <a:rPr lang="en-US" sz="2400" b="1" dirty="0">
                <a:solidFill>
                  <a:srgbClr val="7030A0"/>
                </a:solidFill>
              </a:rPr>
              <a:t>varistor</a:t>
            </a:r>
            <a:r>
              <a:rPr lang="en-US" sz="2400" dirty="0"/>
              <a:t> (a resistor that changes its strength based upon applied voltage)</a:t>
            </a:r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dirty="0"/>
              <a:t>In a </a:t>
            </a:r>
            <a:r>
              <a:rPr lang="en-US" sz="2400" b="1" dirty="0"/>
              <a:t>Common Emitter</a:t>
            </a:r>
            <a:r>
              <a:rPr lang="en-US" sz="2400" dirty="0"/>
              <a:t> 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Collector</a:t>
            </a:r>
            <a:r>
              <a:rPr lang="en-US" sz="2400" dirty="0"/>
              <a:t> pin. In a </a:t>
            </a:r>
            <a:r>
              <a:rPr lang="en-US" sz="2400" b="1" dirty="0"/>
              <a:t>Common Collector </a:t>
            </a:r>
            <a:r>
              <a:rPr lang="en-US" sz="2400" dirty="0"/>
              <a:t>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Emitter</a:t>
            </a:r>
            <a:r>
              <a:rPr lang="en-US" sz="2400" dirty="0"/>
              <a:t> pin</a:t>
            </a:r>
          </a:p>
          <a:p>
            <a:r>
              <a:rPr lang="en-US" sz="2400" dirty="0"/>
              <a:t>Most </a:t>
            </a:r>
            <a:r>
              <a:rPr lang="en-US" sz="2400" b="1" dirty="0"/>
              <a:t>semiconductor</a:t>
            </a:r>
            <a:r>
              <a:rPr lang="en-US" sz="2400" dirty="0"/>
              <a:t> components are </a:t>
            </a:r>
            <a:r>
              <a:rPr lang="en-US" sz="2400" i="1" dirty="0"/>
              <a:t>generally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non-ohmic</a:t>
            </a:r>
            <a:r>
              <a:rPr lang="en-US" sz="2400" dirty="0"/>
              <a:t> except in a specific (active/linear) voltage region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Every transistor has </a:t>
            </a:r>
            <a:r>
              <a:rPr lang="en-US" sz="2400" b="1" dirty="0">
                <a:solidFill>
                  <a:srgbClr val="00B050"/>
                </a:solidFill>
              </a:rPr>
              <a:t>cutoff, active, and saturation regions </a:t>
            </a:r>
            <a:r>
              <a:rPr lang="en-US" sz="2400" dirty="0"/>
              <a:t>for a given circuit – always consult the vendor's </a:t>
            </a:r>
            <a:r>
              <a:rPr lang="en-US" sz="2400" b="1" dirty="0"/>
              <a:t>product datasheet</a:t>
            </a:r>
            <a:r>
              <a:rPr lang="en-US" sz="2400" dirty="0"/>
              <a:t> for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6EDA5-D468-B059-B1C6-CDAEBF82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928" y="1551481"/>
            <a:ext cx="5876145" cy="3329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A08F4-609B-A7D4-6C1C-50B7AC12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68" y="5266908"/>
            <a:ext cx="5358984" cy="1030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C090B-A3A4-6B94-AAF0-C3F8ECF1E0DB}"/>
              </a:ext>
            </a:extLst>
          </p:cNvPr>
          <p:cNvSpPr txBox="1"/>
          <p:nvPr/>
        </p:nvSpPr>
        <p:spPr>
          <a:xfrm>
            <a:off x="6565692" y="5597537"/>
            <a:ext cx="153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 Diode</a:t>
            </a:r>
          </a:p>
        </p:txBody>
      </p:sp>
    </p:spTree>
    <p:extLst>
      <p:ext uri="{BB962C8B-B14F-4D97-AF65-F5344CB8AC3E}">
        <p14:creationId xmlns:p14="http://schemas.microsoft.com/office/powerpoint/2010/main" val="164972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C3104-C8FD-CB94-3872-AE858687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2905" y="4771802"/>
            <a:ext cx="1649089" cy="148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3FB17-EE7E-AB2D-E385-848D9512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48"/>
          <a:stretch/>
        </p:blipFill>
        <p:spPr>
          <a:xfrm>
            <a:off x="4168420" y="3243756"/>
            <a:ext cx="821102" cy="1885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0128" y="3070924"/>
            <a:ext cx="1649086" cy="1141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AA22A4-399F-F5CC-F0A6-D904F269A820}"/>
              </a:ext>
            </a:extLst>
          </p:cNvPr>
          <p:cNvCxnSpPr>
            <a:cxnSpLocks/>
          </p:cNvCxnSpPr>
          <p:nvPr/>
        </p:nvCxnSpPr>
        <p:spPr>
          <a:xfrm>
            <a:off x="1551487" y="3725469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265F66-2C99-0595-F7A7-930F4050BF0D}"/>
              </a:ext>
            </a:extLst>
          </p:cNvPr>
          <p:cNvCxnSpPr>
            <a:cxnSpLocks/>
          </p:cNvCxnSpPr>
          <p:nvPr/>
        </p:nvCxnSpPr>
        <p:spPr>
          <a:xfrm>
            <a:off x="1570537" y="5572903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7EEFD-0B82-2574-0D7E-B76446CB6928}"/>
              </a:ext>
            </a:extLst>
          </p:cNvPr>
          <p:cNvCxnSpPr>
            <a:cxnSpLocks/>
          </p:cNvCxnSpPr>
          <p:nvPr/>
        </p:nvCxnSpPr>
        <p:spPr>
          <a:xfrm flipH="1" flipV="1">
            <a:off x="2091133" y="835098"/>
            <a:ext cx="0" cy="4754825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F8E98-8E3F-4BB3-3874-20C82EA84C9D}"/>
              </a:ext>
            </a:extLst>
          </p:cNvPr>
          <p:cNvCxnSpPr>
            <a:cxnSpLocks/>
          </p:cNvCxnSpPr>
          <p:nvPr/>
        </p:nvCxnSpPr>
        <p:spPr>
          <a:xfrm>
            <a:off x="1551487" y="3567006"/>
            <a:ext cx="7535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427FA-F5FC-5D0F-F216-DE25E46EB0F3}"/>
              </a:ext>
            </a:extLst>
          </p:cNvPr>
          <p:cNvCxnSpPr>
            <a:cxnSpLocks/>
          </p:cNvCxnSpPr>
          <p:nvPr/>
        </p:nvCxnSpPr>
        <p:spPr>
          <a:xfrm>
            <a:off x="1570537" y="5414440"/>
            <a:ext cx="7345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0C6E9-BF2D-9492-67FC-B78640C95201}"/>
              </a:ext>
            </a:extLst>
          </p:cNvPr>
          <p:cNvCxnSpPr>
            <a:cxnSpLocks/>
          </p:cNvCxnSpPr>
          <p:nvPr/>
        </p:nvCxnSpPr>
        <p:spPr>
          <a:xfrm flipH="1" flipV="1">
            <a:off x="2293498" y="835098"/>
            <a:ext cx="0" cy="4595217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9407D5-5880-8D75-3ADF-99FB37D8AB2D}"/>
              </a:ext>
            </a:extLst>
          </p:cNvPr>
          <p:cNvCxnSpPr>
            <a:cxnSpLocks/>
          </p:cNvCxnSpPr>
          <p:nvPr/>
        </p:nvCxnSpPr>
        <p:spPr>
          <a:xfrm>
            <a:off x="1571283" y="5065289"/>
            <a:ext cx="30306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8F84D9-F18E-E59D-D5D9-17B232EE1F5A}"/>
              </a:ext>
            </a:extLst>
          </p:cNvPr>
          <p:cNvCxnSpPr>
            <a:cxnSpLocks/>
          </p:cNvCxnSpPr>
          <p:nvPr/>
        </p:nvCxnSpPr>
        <p:spPr>
          <a:xfrm>
            <a:off x="1570537" y="4050957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F047C4-913A-25DF-490A-8A1F7490F9C8}"/>
              </a:ext>
            </a:extLst>
          </p:cNvPr>
          <p:cNvCxnSpPr>
            <a:cxnSpLocks/>
          </p:cNvCxnSpPr>
          <p:nvPr/>
        </p:nvCxnSpPr>
        <p:spPr>
          <a:xfrm>
            <a:off x="1570537" y="5882255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189EC3-DB36-E5D3-BC17-46AA2FED0402}"/>
              </a:ext>
            </a:extLst>
          </p:cNvPr>
          <p:cNvCxnSpPr>
            <a:cxnSpLocks/>
          </p:cNvCxnSpPr>
          <p:nvPr/>
        </p:nvCxnSpPr>
        <p:spPr>
          <a:xfrm flipV="1">
            <a:off x="1850666" y="835098"/>
            <a:ext cx="4996" cy="50546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99F108-77B9-B42E-11DB-9B38C6D3B9F2}"/>
              </a:ext>
            </a:extLst>
          </p:cNvPr>
          <p:cNvCxnSpPr>
            <a:cxnSpLocks/>
          </p:cNvCxnSpPr>
          <p:nvPr/>
        </p:nvCxnSpPr>
        <p:spPr>
          <a:xfrm>
            <a:off x="1551487" y="3881071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7FA78A-9AA7-2113-DE8A-5005A87FBCA1}"/>
              </a:ext>
            </a:extLst>
          </p:cNvPr>
          <p:cNvCxnSpPr>
            <a:cxnSpLocks/>
          </p:cNvCxnSpPr>
          <p:nvPr/>
        </p:nvCxnSpPr>
        <p:spPr>
          <a:xfrm>
            <a:off x="1575534" y="5727361"/>
            <a:ext cx="993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30694-BBB0-C7C6-3E0A-F81519E46C65}"/>
              </a:ext>
            </a:extLst>
          </p:cNvPr>
          <p:cNvCxnSpPr>
            <a:cxnSpLocks/>
          </p:cNvCxnSpPr>
          <p:nvPr/>
        </p:nvCxnSpPr>
        <p:spPr>
          <a:xfrm flipH="1" flipV="1">
            <a:off x="2540524" y="835098"/>
            <a:ext cx="9094" cy="49001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FDDC60-43C3-78DD-5EC8-DF6118793C89}"/>
              </a:ext>
            </a:extLst>
          </p:cNvPr>
          <p:cNvCxnSpPr>
            <a:cxnSpLocks/>
          </p:cNvCxnSpPr>
          <p:nvPr/>
        </p:nvCxnSpPr>
        <p:spPr>
          <a:xfrm>
            <a:off x="1558322" y="3243756"/>
            <a:ext cx="30436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D498FBE-425D-0D88-C907-02024B9B0BBA}"/>
              </a:ext>
            </a:extLst>
          </p:cNvPr>
          <p:cNvSpPr txBox="1"/>
          <p:nvPr/>
        </p:nvSpPr>
        <p:spPr>
          <a:xfrm>
            <a:off x="1352447" y="485248"/>
            <a:ext cx="176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</a:t>
            </a:r>
            <a:r>
              <a:rPr lang="en-US" b="1" dirty="0"/>
              <a:t> MCU I</a:t>
            </a:r>
            <a:r>
              <a:rPr lang="en-US" b="1" baseline="30000" dirty="0"/>
              <a:t>2</a:t>
            </a:r>
            <a:r>
              <a:rPr lang="en-US" b="1" dirty="0"/>
              <a:t>C Bus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0D13B8-4FF0-C59F-723E-A938A3019736}"/>
              </a:ext>
            </a:extLst>
          </p:cNvPr>
          <p:cNvSpPr txBox="1"/>
          <p:nvPr/>
        </p:nvSpPr>
        <p:spPr>
          <a:xfrm>
            <a:off x="5318503" y="1432865"/>
            <a:ext cx="337234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devices on the I2C bus have their respective </a:t>
            </a:r>
            <a:r>
              <a:rPr lang="en-US" b="1" dirty="0">
                <a:solidFill>
                  <a:srgbClr val="00B0F0"/>
                </a:solidFill>
              </a:rPr>
              <a:t>SDA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SCL</a:t>
            </a:r>
            <a:r>
              <a:rPr lang="en-US" dirty="0"/>
              <a:t> pins connected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>
                <a:solidFill>
                  <a:srgbClr val="FF0000"/>
                </a:solidFill>
              </a:rPr>
              <a:t>Vin</a:t>
            </a:r>
            <a:r>
              <a:rPr lang="en-US" dirty="0"/>
              <a:t> and </a:t>
            </a:r>
            <a:r>
              <a:rPr lang="en-US" b="1" dirty="0"/>
              <a:t>GND</a:t>
            </a:r>
            <a:r>
              <a:rPr lang="en-US" dirty="0"/>
              <a:t> pins are connected to the power rails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Vout</a:t>
            </a:r>
            <a:r>
              <a:rPr lang="en-US" dirty="0"/>
              <a:t> pin of MCP4725 DAC </a:t>
            </a:r>
            <a:r>
              <a:rPr lang="en-US" i="1" dirty="0"/>
              <a:t>ranges</a:t>
            </a:r>
            <a:r>
              <a:rPr lang="en-US" dirty="0"/>
              <a:t> voltage (</a:t>
            </a:r>
            <a:r>
              <a:rPr lang="en-US" b="1" dirty="0">
                <a:solidFill>
                  <a:srgbClr val="FF0000"/>
                </a:solidFill>
              </a:rPr>
              <a:t>0V to +1.2V</a:t>
            </a:r>
            <a:r>
              <a:rPr lang="en-US" dirty="0"/>
              <a:t>) as input to the </a:t>
            </a:r>
            <a:r>
              <a:rPr lang="en-US" b="1" dirty="0">
                <a:solidFill>
                  <a:srgbClr val="7030A0"/>
                </a:solidFill>
              </a:rPr>
              <a:t>diode</a:t>
            </a:r>
            <a:r>
              <a:rPr lang="en-US" dirty="0"/>
              <a:t> anode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INA219 Current sensor will measure the current flowing out of the Diode’s cathode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Inside the INA219, the </a:t>
            </a:r>
            <a:r>
              <a:rPr lang="en-US" b="1" dirty="0"/>
              <a:t>Vin+ </a:t>
            </a:r>
            <a:r>
              <a:rPr lang="en-US" dirty="0"/>
              <a:t>pin (connected to the diode) and </a:t>
            </a:r>
            <a:r>
              <a:rPr lang="en-US" b="1" dirty="0"/>
              <a:t>Vin-</a:t>
            </a:r>
            <a:r>
              <a:rPr lang="en-US" dirty="0"/>
              <a:t> pin (connected to GND) are </a:t>
            </a:r>
            <a:r>
              <a:rPr lang="en-US" i="1" dirty="0"/>
              <a:t>bridged</a:t>
            </a:r>
            <a:r>
              <a:rPr lang="en-US" dirty="0"/>
              <a:t> by a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 </a:t>
            </a:r>
            <a:r>
              <a:rPr lang="el-GR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Ω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 </a:t>
            </a:r>
            <a:r>
              <a:rPr lang="en-US" dirty="0"/>
              <a:t>shunt resistor (</a:t>
            </a:r>
            <a:r>
              <a:rPr lang="en-US" b="1" dirty="0">
                <a:solidFill>
                  <a:srgbClr val="7030A0"/>
                </a:solidFill>
              </a:rPr>
              <a:t>R100</a:t>
            </a:r>
            <a:r>
              <a:rPr lang="en-US" dirty="0"/>
              <a:t>), thus </a:t>
            </a:r>
            <a:r>
              <a:rPr lang="en-US" u="sng" dirty="0"/>
              <a:t>closing</a:t>
            </a:r>
            <a:r>
              <a:rPr lang="en-US" dirty="0"/>
              <a:t> the circuit’s current path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FBA13-0D9A-3ECB-2553-82F4F8A172D7}"/>
              </a:ext>
            </a:extLst>
          </p:cNvPr>
          <p:cNvCxnSpPr>
            <a:cxnSpLocks/>
          </p:cNvCxnSpPr>
          <p:nvPr/>
        </p:nvCxnSpPr>
        <p:spPr>
          <a:xfrm>
            <a:off x="1568108" y="5234972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AC1CE6-8234-0875-066B-7A56AFFEB60C}"/>
              </a:ext>
            </a:extLst>
          </p:cNvPr>
          <p:cNvSpPr txBox="1"/>
          <p:nvPr/>
        </p:nvSpPr>
        <p:spPr>
          <a:xfrm>
            <a:off x="4010877" y="2331878"/>
            <a:ext cx="112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Diode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EC3F7-F6CF-CB3E-7189-95905F0F1023}"/>
              </a:ext>
            </a:extLst>
          </p:cNvPr>
          <p:cNvSpPr txBox="1"/>
          <p:nvPr/>
        </p:nvSpPr>
        <p:spPr>
          <a:xfrm>
            <a:off x="3355054" y="3469522"/>
            <a:ext cx="115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 (+)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725DB-AF09-8C76-C323-D63EAD167A48}"/>
              </a:ext>
            </a:extLst>
          </p:cNvPr>
          <p:cNvSpPr txBox="1"/>
          <p:nvPr/>
        </p:nvSpPr>
        <p:spPr>
          <a:xfrm>
            <a:off x="3234481" y="4473376"/>
            <a:ext cx="127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Cathode (-)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7963AE-026C-EDD1-42EA-CC80555BDBA7}"/>
              </a:ext>
            </a:extLst>
          </p:cNvPr>
          <p:cNvSpPr/>
          <p:nvPr/>
        </p:nvSpPr>
        <p:spPr>
          <a:xfrm>
            <a:off x="674696" y="5166959"/>
            <a:ext cx="404570" cy="6472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9159</TotalTime>
  <Words>2800</Words>
  <Application>Microsoft Office PowerPoint</Application>
  <PresentationFormat>On-screen Show (4:3)</PresentationFormat>
  <Paragraphs>418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 Narrow</vt:lpstr>
      <vt:lpstr>Arial</vt:lpstr>
      <vt:lpstr>Calibri</vt:lpstr>
      <vt:lpstr>Calibri Light</vt:lpstr>
      <vt:lpstr>Cambria Math</vt:lpstr>
      <vt:lpstr>Linux Libertine</vt:lpstr>
      <vt:lpstr>Wingdings</vt:lpstr>
      <vt:lpstr>Office Theme</vt:lpstr>
      <vt:lpstr>PowerPoint Presentation</vt:lpstr>
      <vt:lpstr>Board 03 – Goals</vt:lpstr>
      <vt:lpstr>Review Board 03</vt:lpstr>
      <vt:lpstr>About Diodes</vt:lpstr>
      <vt:lpstr>About Diodes</vt:lpstr>
      <vt:lpstr>About Diodes</vt:lpstr>
      <vt:lpstr>About Diodes</vt:lpstr>
      <vt:lpstr>About Diodes</vt:lpstr>
      <vt:lpstr>Lab Design</vt:lpstr>
      <vt:lpstr>AITRIP INA219 – Current Sensor with I2C</vt:lpstr>
      <vt:lpstr>Unplug the MCU before changing any wiring!</vt:lpstr>
      <vt:lpstr>Power Flow (Vcc = +3.3V)</vt:lpstr>
      <vt:lpstr>Power Flow (GND)</vt:lpstr>
      <vt:lpstr>I2C Bus (SCL + SDA)</vt:lpstr>
      <vt:lpstr>Wire Your Pico to Board 03</vt:lpstr>
      <vt:lpstr>Wire Your Pico to Board 03</vt:lpstr>
      <vt:lpstr>Open diode_ivcurve.py</vt:lpstr>
      <vt:lpstr>View diode_ivcurve.py</vt:lpstr>
      <vt:lpstr>View diode_ivcurve.py</vt:lpstr>
      <vt:lpstr>Connect the Pico to Your PC</vt:lpstr>
      <vt:lpstr>Run diode_ivcurve.py</vt:lpstr>
      <vt:lpstr>Check diode_ivcurve.py</vt:lpstr>
      <vt:lpstr>The Value of Knowing How to Code</vt:lpstr>
      <vt:lpstr>The Visible Light Spectrum</vt:lpstr>
      <vt:lpstr>The Complete “Light” Spectrum</vt:lpstr>
      <vt:lpstr>The Visible Light Spectrum</vt:lpstr>
      <vt:lpstr>Light Spectrum</vt:lpstr>
      <vt:lpstr>Electron Transitions Emit Photons</vt:lpstr>
      <vt:lpstr>Band Gap Energy for a Red LED</vt:lpstr>
      <vt:lpstr>Band Gap Energy for a Red LED</vt:lpstr>
      <vt:lpstr>Lab Design</vt:lpstr>
      <vt:lpstr>Lab Design</vt:lpstr>
      <vt:lpstr>Unplug the MCU before changing any wiring!</vt:lpstr>
      <vt:lpstr>Wire Your Pico to Board 03</vt:lpstr>
      <vt:lpstr>Wire Your Pico to Board 03</vt:lpstr>
      <vt:lpstr>Open band_gap.py</vt:lpstr>
      <vt:lpstr>Connect the Pico to Your PC</vt:lpstr>
      <vt:lpstr>Run band_gap.py</vt:lpstr>
      <vt:lpstr>Band Gap Energy for a Blue LED</vt:lpstr>
      <vt:lpstr>Band Gap Energy for a Blue LED</vt:lpstr>
      <vt:lpstr>Edit band_gap.py</vt:lpstr>
      <vt:lpstr>Run band_gap.py</vt:lpstr>
      <vt:lpstr>Voltage, Current, Resistance</vt:lpstr>
      <vt:lpstr>Voltage, Current, Resistance</vt:lpstr>
      <vt:lpstr>Walking in Ohm's Footsteps</vt:lpstr>
      <vt:lpstr>Method of Least Squares</vt:lpstr>
      <vt:lpstr>Walking in Ohm's Footsteps</vt:lpstr>
      <vt:lpstr>Unplug the MCU before changing any wiring!</vt:lpstr>
      <vt:lpstr>Wire Your Pico to Board 03</vt:lpstr>
      <vt:lpstr>Wire Your Pico to Board 03</vt:lpstr>
      <vt:lpstr>Wire Your Pico to Board 03</vt:lpstr>
      <vt:lpstr>Wire Your Pico to Board 03</vt:lpstr>
      <vt:lpstr>Open ohms_read.py</vt:lpstr>
      <vt:lpstr>View ohms_read.py</vt:lpstr>
      <vt:lpstr>View ohms_read.py</vt:lpstr>
      <vt:lpstr>Connect the Pico to Your PC</vt:lpstr>
      <vt:lpstr>Run ohms_read.py</vt:lpstr>
      <vt:lpstr>Wire Your Pico to Board 03</vt:lpstr>
      <vt:lpstr>Wire Your Pico to Board 03</vt:lpstr>
      <vt:lpstr>Run ohms_read.py</vt:lpstr>
      <vt:lpstr>Wire Your Pico to Board 03</vt:lpstr>
      <vt:lpstr>Wire Your Pico to Board 03</vt:lpstr>
      <vt:lpstr>Run ohms_read.py</vt:lpstr>
      <vt:lpstr>Open resistor3.csv</vt:lpstr>
      <vt:lpstr>Open ohms_plot.py</vt:lpstr>
      <vt:lpstr>View ohms_plot.py</vt:lpstr>
      <vt:lpstr>View ohms_plot.py</vt:lpstr>
      <vt:lpstr>Run ohms_plot.py</vt:lpstr>
      <vt:lpstr>Check ohms_plot.py</vt:lpstr>
      <vt:lpstr>Defensive &amp; Defensible Sampling</vt:lpstr>
      <vt:lpstr>The Nature of Semiconductors</vt:lpstr>
      <vt:lpstr>The Nature of Semiconductors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991</cp:revision>
  <cp:lastPrinted>2015-06-01T00:45:11Z</cp:lastPrinted>
  <dcterms:created xsi:type="dcterms:W3CDTF">2014-09-21T17:58:26Z</dcterms:created>
  <dcterms:modified xsi:type="dcterms:W3CDTF">2026-01-05T04:06:50Z</dcterms:modified>
</cp:coreProperties>
</file>